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/>
    <p:restoredTop sz="94595"/>
  </p:normalViewPr>
  <p:slideViewPr>
    <p:cSldViewPr snapToGrid="0" snapToObjects="1">
      <p:cViewPr varScale="1">
        <p:scale>
          <a:sx n="72" d="100"/>
          <a:sy n="72" d="100"/>
        </p:scale>
        <p:origin x="12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036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SzPct val="75000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85800" indent="-342900">
              <a:spcBef>
                <a:spcPts val="3200"/>
              </a:spcBef>
              <a:buSzPct val="75000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28700" indent="-342900">
              <a:spcBef>
                <a:spcPts val="3200"/>
              </a:spcBef>
              <a:buSzPct val="75000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371600" indent="-342900">
              <a:spcBef>
                <a:spcPts val="3200"/>
              </a:spcBef>
              <a:buSzPct val="75000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714500" indent="-342900">
              <a:spcBef>
                <a:spcPts val="3200"/>
              </a:spcBef>
              <a:buSzPct val="75000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>
            <a:lvl1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Изображение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 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Yandex_logo_rus-01.png"/>
          <p:cNvSpPr>
            <a:spLocks noGrp="1"/>
          </p:cNvSpPr>
          <p:nvPr>
            <p:ph type="pic" sz="quarter" idx="13"/>
          </p:nvPr>
        </p:nvSpPr>
        <p:spPr>
          <a:xfrm>
            <a:off x="1619660" y="2150090"/>
            <a:ext cx="4673602" cy="65032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3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8256472" y="2087818"/>
            <a:ext cx="3136055" cy="7857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4" name="Заголовок презентации"/>
          <p:cNvSpPr txBox="1">
            <a:spLocks noGrp="1"/>
          </p:cNvSpPr>
          <p:nvPr>
            <p:ph type="body" sz="half" idx="15"/>
          </p:nvPr>
        </p:nvSpPr>
        <p:spPr>
          <a:xfrm>
            <a:off x="1626325" y="3265844"/>
            <a:ext cx="9752150" cy="29289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587022">
              <a:spcBef>
                <a:spcPts val="0"/>
              </a:spcBef>
              <a:buSzTx/>
              <a:buNone/>
              <a:defRPr sz="6800" b="1" baseline="-30882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Заголовок презентации</a:t>
            </a:r>
          </a:p>
        </p:txBody>
      </p:sp>
      <p:sp>
        <p:nvSpPr>
          <p:cNvPr id="165" name="Имя и Фамилия, должность"/>
          <p:cNvSpPr txBox="1">
            <a:spLocks noGrp="1"/>
          </p:cNvSpPr>
          <p:nvPr>
            <p:ph type="body" sz="quarter" idx="16"/>
          </p:nvPr>
        </p:nvSpPr>
        <p:spPr>
          <a:xfrm>
            <a:off x="1626079" y="6773988"/>
            <a:ext cx="9752642" cy="7857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lvl="3" indent="0" defTabSz="587022">
              <a:spcBef>
                <a:spcPts val="0"/>
              </a:spcBef>
              <a:buSzTx/>
              <a:buNone/>
              <a:defRPr sz="2200" baseline="100000">
                <a:latin typeface="Arial"/>
                <a:ea typeface="Arial"/>
                <a:cs typeface="Arial"/>
                <a:sym typeface="Arial"/>
              </a:defRPr>
            </a:pPr>
            <a:r>
              <a:t>Имя и Фамилия, должность</a:t>
            </a:r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91504" y="8010172"/>
            <a:ext cx="603163" cy="276140"/>
          </a:xfrm>
          <a:prstGeom prst="rect">
            <a:avLst/>
          </a:prstGeom>
        </p:spPr>
        <p:txBody>
          <a:bodyPr wrap="square" lIns="27093" tIns="27093" rIns="27093" bIns="27093" anchor="b"/>
          <a:lstStyle>
            <a:lvl1pPr algn="r" defTabSz="587022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4" Type="http://schemas.openxmlformats.org/officeDocument/2006/relationships/image" Target="../media/image17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4" Type="http://schemas.openxmlformats.org/officeDocument/2006/relationships/image" Target="../media/image21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4" Type="http://schemas.openxmlformats.org/officeDocument/2006/relationships/image" Target="../media/image24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4" Type="http://schemas.openxmlformats.org/officeDocument/2006/relationships/image" Target="../media/image30.tif"/><Relationship Id="rId5" Type="http://schemas.openxmlformats.org/officeDocument/2006/relationships/image" Target="../media/image31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w3.org/TR/CSS21/propidx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4" Type="http://schemas.openxmlformats.org/officeDocument/2006/relationships/image" Target="../media/image34.tif"/><Relationship Id="rId5" Type="http://schemas.openxmlformats.org/officeDocument/2006/relationships/image" Target="../media/image35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ti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1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3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4.t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5.t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Relationship Id="rId3" Type="http://schemas.openxmlformats.org/officeDocument/2006/relationships/image" Target="../media/image6.t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Relationship Id="rId3" Type="http://schemas.openxmlformats.org/officeDocument/2006/relationships/image" Target="../media/image8.t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11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Изображение" descr="Изображение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506" r="506"/>
          <a:stretch>
            <a:fillRect/>
          </a:stretch>
        </p:blipFill>
        <p:spPr>
          <a:xfrm>
            <a:off x="1619660" y="2150090"/>
            <a:ext cx="4673602" cy="650328"/>
          </a:xfrm>
          <a:prstGeom prst="rect">
            <a:avLst/>
          </a:prstGeom>
        </p:spPr>
      </p:pic>
      <p:sp>
        <p:nvSpPr>
          <p:cNvPr id="176" name="CSS…"/>
          <p:cNvSpPr txBox="1">
            <a:spLocks noGrp="1"/>
          </p:cNvSpPr>
          <p:nvPr>
            <p:ph type="body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CSS</a:t>
            </a:r>
          </a:p>
          <a:p>
            <a:r>
              <a:t>Занятие 1</a:t>
            </a:r>
          </a:p>
        </p:txBody>
      </p:sp>
      <p:sp>
        <p:nvSpPr>
          <p:cNvPr id="177" name="Павел Пушкарь, разработчик интерфейсов"/>
          <p:cNvSpPr txBox="1"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/>
          <a:p>
            <a:pPr marL="0" lvl="3" indent="0" defTabSz="587022">
              <a:spcBef>
                <a:spcPts val="0"/>
              </a:spcBef>
              <a:buSzTx/>
              <a:buNone/>
              <a:defRPr sz="2200" baseline="100000">
                <a:latin typeface="Arial"/>
                <a:ea typeface="Arial"/>
                <a:cs typeface="Arial"/>
                <a:sym typeface="Arial"/>
              </a:defRPr>
            </a:pPr>
            <a:r>
              <a:t>Павел Пушкарь, разработчик интерфейсов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Контекстные(вложенные) селекторы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232886"/>
          </a:xfrm>
          <a:prstGeom prst="rect">
            <a:avLst/>
          </a:prstGeom>
          <a:ln w="9525">
            <a:round/>
          </a:ln>
        </p:spPr>
        <p:txBody>
          <a:bodyPr/>
          <a:lstStyle>
            <a:lvl1pPr defTabSz="537463">
              <a:defRPr sz="4692"/>
            </a:lvl1pPr>
          </a:lstStyle>
          <a:p>
            <a:r>
              <a:t>Контекстные(вложенные) селекторы</a:t>
            </a:r>
          </a:p>
        </p:txBody>
      </p:sp>
      <p:pic>
        <p:nvPicPr>
          <p:cNvPr id="21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374" y="2088028"/>
            <a:ext cx="5219423" cy="540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850" y="7678149"/>
            <a:ext cx="7865526" cy="1676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17632" y="2411112"/>
            <a:ext cx="3725042" cy="4761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Соседние селектор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Соседние селекторы</a:t>
            </a:r>
          </a:p>
        </p:txBody>
      </p:sp>
      <p:sp>
        <p:nvSpPr>
          <p:cNvPr id="219" name="&lt;ul class=&quot;parent&quot;&gt;…"/>
          <p:cNvSpPr txBox="1">
            <a:spLocks noGrp="1"/>
          </p:cNvSpPr>
          <p:nvPr>
            <p:ph type="body" idx="1"/>
          </p:nvPr>
        </p:nvSpPr>
        <p:spPr>
          <a:xfrm>
            <a:off x="952500" y="2885472"/>
            <a:ext cx="11099800" cy="6286501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0"/>
              </a:spcBef>
              <a:buSzTx/>
              <a:buNone/>
              <a:defRPr sz="37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&lt;ul </a:t>
            </a: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class="parent"</a:t>
            </a:r>
            <a:r>
              <a:t>&gt;</a:t>
            </a:r>
          </a:p>
          <a:p>
            <a:pPr marL="0" lvl="2" indent="457200">
              <a:spcBef>
                <a:spcPts val="0"/>
              </a:spcBef>
              <a:buSzTx/>
              <a:buNone/>
              <a:defRPr sz="37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&lt;li </a:t>
            </a: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class="item first"</a:t>
            </a:r>
            <a:r>
              <a:t>&gt;</a:t>
            </a:r>
            <a:r>
              <a:rPr>
                <a:solidFill>
                  <a:srgbClr val="000000"/>
                </a:solidFill>
              </a:rPr>
              <a:t>1 этаж</a:t>
            </a:r>
            <a:r>
              <a:t>&lt;/li&gt;</a:t>
            </a:r>
          </a:p>
          <a:p>
            <a:pPr marL="0" lvl="2" indent="457200">
              <a:spcBef>
                <a:spcPts val="0"/>
              </a:spcBef>
              <a:buSzTx/>
              <a:buNone/>
              <a:defRPr sz="37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&lt;li </a:t>
            </a: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class="item"</a:t>
            </a:r>
            <a:r>
              <a:t>&gt;</a:t>
            </a:r>
            <a:r>
              <a:rPr>
                <a:solidFill>
                  <a:srgbClr val="000000"/>
                </a:solidFill>
              </a:rPr>
              <a:t>2 этаж</a:t>
            </a:r>
            <a:r>
              <a:t>&lt;/li&gt;</a:t>
            </a:r>
          </a:p>
          <a:p>
            <a:pPr marL="0" lvl="2" indent="457200">
              <a:spcBef>
                <a:spcPts val="0"/>
              </a:spcBef>
              <a:buSzTx/>
              <a:buNone/>
              <a:defRPr sz="37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&lt;li </a:t>
            </a: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class="item"</a:t>
            </a:r>
            <a:r>
              <a:t>&gt;</a:t>
            </a:r>
            <a:r>
              <a:rPr>
                <a:solidFill>
                  <a:srgbClr val="000000"/>
                </a:solidFill>
              </a:rPr>
              <a:t>3 этаж</a:t>
            </a:r>
            <a:r>
              <a:t>&lt;/li&gt;</a:t>
            </a:r>
          </a:p>
          <a:p>
            <a:pPr marL="0" lvl="2" indent="457200">
              <a:spcBef>
                <a:spcPts val="0"/>
              </a:spcBef>
              <a:buSzTx/>
              <a:buNone/>
              <a:defRPr sz="37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&lt;li </a:t>
            </a: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class="item"</a:t>
            </a:r>
            <a:r>
              <a:t>&gt;</a:t>
            </a:r>
            <a:r>
              <a:rPr>
                <a:solidFill>
                  <a:srgbClr val="000000"/>
                </a:solidFill>
              </a:rPr>
              <a:t>4 этаж</a:t>
            </a:r>
            <a:r>
              <a:t>&lt;/li&gt;</a:t>
            </a:r>
          </a:p>
          <a:p>
            <a:pPr marL="0" indent="0">
              <a:spcBef>
                <a:spcPts val="0"/>
              </a:spcBef>
              <a:buSzTx/>
              <a:buNone/>
              <a:defRPr sz="37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&lt;/ul&gt;</a:t>
            </a:r>
          </a:p>
          <a:p>
            <a:pPr marL="0" indent="0">
              <a:spcBef>
                <a:spcPts val="0"/>
              </a:spcBef>
              <a:buSzTx/>
              <a:buNone/>
              <a:defRPr sz="37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0" indent="0">
              <a:spcBef>
                <a:spcPts val="0"/>
              </a:spcBef>
              <a:buSzTx/>
              <a:buNone/>
              <a:defRPr sz="3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.first + .item {…} </a:t>
            </a:r>
            <a:r>
              <a:rPr b="0">
                <a:latin typeface="Helvetica Light"/>
                <a:ea typeface="Helvetica Light"/>
                <a:cs typeface="Helvetica Light"/>
                <a:sym typeface="Helvetica Light"/>
              </a:rPr>
              <a:t>- расположены рядом</a:t>
            </a:r>
          </a:p>
          <a:p>
            <a:pPr marL="0" indent="0">
              <a:spcBef>
                <a:spcPts val="0"/>
              </a:spcBef>
              <a:buSzTx/>
              <a:buNone/>
              <a:defRPr sz="3700" b="1">
                <a:latin typeface="Helvetica"/>
                <a:ea typeface="Helvetica"/>
                <a:cs typeface="Helvetica"/>
                <a:sym typeface="Helvetica"/>
              </a:defRPr>
            </a:pPr>
            <a:endParaRPr b="0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indent="0">
              <a:spcBef>
                <a:spcPts val="0"/>
              </a:spcBef>
              <a:buSzTx/>
              <a:buNone/>
              <a:defRPr sz="3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.parent</a:t>
            </a: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  </a:t>
            </a:r>
            <a:r>
              <a:t>.first + .item {…} </a:t>
            </a:r>
            <a:r>
              <a:rPr b="0">
                <a:latin typeface="Helvetica Light"/>
                <a:ea typeface="Helvetica Light"/>
                <a:cs typeface="Helvetica Light"/>
                <a:sym typeface="Helvetica Light"/>
              </a:rPr>
              <a:t>- вложенный и соседний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Селекторы по родственным связям"/>
          <p:cNvSpPr txBox="1">
            <a:spLocks noGrp="1"/>
          </p:cNvSpPr>
          <p:nvPr>
            <p:ph type="title"/>
          </p:nvPr>
        </p:nvSpPr>
        <p:spPr>
          <a:xfrm>
            <a:off x="952500" y="149827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>
            <a:lvl1pPr defTabSz="490727">
              <a:defRPr sz="6719"/>
            </a:lvl1pPr>
          </a:lstStyle>
          <a:p>
            <a:r>
              <a:t>Селекторы по родственным связям</a:t>
            </a:r>
          </a:p>
        </p:txBody>
      </p:sp>
      <p:sp>
        <p:nvSpPr>
          <p:cNvPr id="222" name="Потомки:  html p {…},  body p…"/>
          <p:cNvSpPr txBox="1">
            <a:spLocks noGrp="1"/>
          </p:cNvSpPr>
          <p:nvPr>
            <p:ph type="body" sz="half" idx="1"/>
          </p:nvPr>
        </p:nvSpPr>
        <p:spPr>
          <a:xfrm>
            <a:off x="952500" y="2856076"/>
            <a:ext cx="6470267" cy="6286501"/>
          </a:xfrm>
          <a:prstGeom prst="rect">
            <a:avLst/>
          </a:prstGeom>
        </p:spPr>
        <p:txBody>
          <a:bodyPr/>
          <a:lstStyle/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Потомки</a:t>
            </a:r>
            <a:r>
              <a:t>: </a:t>
            </a:r>
            <a:br/>
            <a:r>
              <a:t>html p {…}, </a:t>
            </a:r>
            <a:br/>
            <a:r>
              <a:t>body p</a:t>
            </a:r>
          </a:p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Дочерние </a:t>
            </a:r>
            <a:r>
              <a:t>(ближайшие потомки): </a:t>
            </a:r>
            <a:br/>
            <a:r>
              <a:t>div &gt; p, body &gt; div &gt; p</a:t>
            </a:r>
            <a:br/>
            <a:r>
              <a:t>(удобно использовать с многоуровневыми списками)</a:t>
            </a:r>
          </a:p>
        </p:txBody>
      </p:sp>
      <p:pic>
        <p:nvPicPr>
          <p:cNvPr id="223" name="dom.png" descr="do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1188" y="3022600"/>
            <a:ext cx="4406901" cy="5448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Псевдоклассы"/>
          <p:cNvSpPr txBox="1">
            <a:spLocks noGrp="1"/>
          </p:cNvSpPr>
          <p:nvPr>
            <p:ph type="title"/>
          </p:nvPr>
        </p:nvSpPr>
        <p:spPr>
          <a:xfrm>
            <a:off x="952500" y="-201422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Псевдоклассы</a:t>
            </a:r>
          </a:p>
        </p:txBody>
      </p:sp>
      <p:pic>
        <p:nvPicPr>
          <p:cNvPr id="22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03377" y="3778646"/>
            <a:ext cx="6337974" cy="3923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9040" y="7675224"/>
            <a:ext cx="5038696" cy="2004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4038" y="2333271"/>
            <a:ext cx="6337975" cy="5087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Псевдоклассы для ссылок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297345"/>
          </a:xfrm>
          <a:prstGeom prst="rect">
            <a:avLst/>
          </a:prstGeom>
          <a:ln w="9525">
            <a:round/>
          </a:ln>
        </p:spPr>
        <p:txBody>
          <a:bodyPr/>
          <a:lstStyle>
            <a:lvl1pPr>
              <a:defRPr sz="5400"/>
            </a:lvl1pPr>
          </a:lstStyle>
          <a:p>
            <a:r>
              <a:t>Псевдоклассы для ссылок</a:t>
            </a:r>
          </a:p>
        </p:txBody>
      </p:sp>
      <p:sp>
        <p:nvSpPr>
          <p:cNvPr id="231" name="a:link { ... } - не посещенные ссылки…"/>
          <p:cNvSpPr txBox="1">
            <a:spLocks noGrp="1"/>
          </p:cNvSpPr>
          <p:nvPr>
            <p:ph type="body" idx="1"/>
          </p:nvPr>
        </p:nvSpPr>
        <p:spPr>
          <a:xfrm>
            <a:off x="952500" y="2317175"/>
            <a:ext cx="11384196" cy="4464540"/>
          </a:xfrm>
          <a:prstGeom prst="rect">
            <a:avLst/>
          </a:prstGeom>
        </p:spPr>
        <p:txBody>
          <a:bodyPr anchor="t"/>
          <a:lstStyle/>
          <a:p>
            <a:pPr defTabSz="457200">
              <a:lnSpc>
                <a:spcPts val="6300"/>
              </a:lnSpc>
              <a:spcBef>
                <a:spcPts val="0"/>
              </a:spcBef>
              <a:defRPr b="1">
                <a:latin typeface="Menlo"/>
                <a:ea typeface="Menlo"/>
                <a:cs typeface="Menlo"/>
                <a:sym typeface="Menlo"/>
              </a:defRPr>
            </a:pPr>
            <a:r>
              <a:t>a:link { ... } </a:t>
            </a:r>
            <a:r>
              <a:rPr b="0"/>
              <a:t>- </a:t>
            </a:r>
            <a:r>
              <a:rPr u="sng">
                <a:solidFill>
                  <a:schemeClr val="accent1">
                    <a:hueOff val="114395"/>
                    <a:lumOff val="-24975"/>
                  </a:schemeClr>
                </a:solidFill>
              </a:rPr>
              <a:t>не посещенные ссылки</a:t>
            </a:r>
            <a:r>
              <a:t/>
            </a:r>
            <a:br/>
            <a:endParaRPr b="0"/>
          </a:p>
          <a:p>
            <a:pPr defTabSz="457200">
              <a:lnSpc>
                <a:spcPts val="6300"/>
              </a:lnSpc>
              <a:spcBef>
                <a:spcPts val="0"/>
              </a:spcBef>
              <a:defRPr b="1">
                <a:latin typeface="Menlo"/>
                <a:ea typeface="Menlo"/>
                <a:cs typeface="Menlo"/>
                <a:sym typeface="Menlo"/>
              </a:defRPr>
            </a:pPr>
            <a:r>
              <a:t>a:visited { ... } </a:t>
            </a:r>
            <a:r>
              <a:rPr b="0"/>
              <a:t>- </a:t>
            </a:r>
            <a:r>
              <a:rPr b="0" u="sng">
                <a:solidFill>
                  <a:schemeClr val="accent6">
                    <a:satOff val="-15808"/>
                    <a:lumOff val="-17557"/>
                  </a:schemeClr>
                </a:solidFill>
              </a:rPr>
              <a:t>посещенные ссылки</a:t>
            </a:r>
            <a:br>
              <a:rPr b="0" u="sng">
                <a:solidFill>
                  <a:schemeClr val="accent6">
                    <a:satOff val="-15808"/>
                    <a:lumOff val="-17557"/>
                  </a:schemeClr>
                </a:solidFill>
              </a:rPr>
            </a:br>
            <a:endParaRPr b="0"/>
          </a:p>
          <a:p>
            <a:pPr defTabSz="457200">
              <a:lnSpc>
                <a:spcPts val="6300"/>
              </a:lnSpc>
              <a:spcBef>
                <a:spcPts val="0"/>
              </a:spcBef>
              <a:defRPr b="1">
                <a:latin typeface="Menlo"/>
                <a:ea typeface="Menlo"/>
                <a:cs typeface="Menlo"/>
                <a:sym typeface="Menlo"/>
              </a:defRPr>
            </a:pPr>
            <a:r>
              <a:t>a:hover { ... } </a:t>
            </a:r>
            <a:r>
              <a:rPr b="0"/>
              <a:t>- </a:t>
            </a:r>
            <a:r>
              <a:rPr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ссылки на которые наведен курсор</a:t>
            </a:r>
            <a:br>
              <a:rPr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</a:br>
            <a:endParaRPr b="0"/>
          </a:p>
          <a:p>
            <a:pPr defTabSz="457200">
              <a:lnSpc>
                <a:spcPts val="6300"/>
              </a:lnSpc>
              <a:spcBef>
                <a:spcPts val="0"/>
              </a:spcBef>
              <a:defRPr b="1">
                <a:latin typeface="Menlo"/>
                <a:ea typeface="Menlo"/>
                <a:cs typeface="Menlo"/>
                <a:sym typeface="Menlo"/>
              </a:defRPr>
            </a:pPr>
            <a:r>
              <a:t>a:active { ... } </a:t>
            </a:r>
            <a:r>
              <a:rPr b="0"/>
              <a:t>- </a:t>
            </a:r>
            <a:r>
              <a:rPr b="0" u="sng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активная ссылка</a:t>
            </a:r>
            <a:r>
              <a:rPr b="0"/>
              <a:t>(кнопка мыши зажата на ссылке)</a:t>
            </a:r>
          </a:p>
        </p:txBody>
      </p:sp>
      <p:pic>
        <p:nvPicPr>
          <p:cNvPr id="23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9468" y="6877432"/>
            <a:ext cx="10040741" cy="812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5693" y="7785695"/>
            <a:ext cx="10086259" cy="853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5260" y="8886990"/>
            <a:ext cx="9646968" cy="488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&lt;a class=&quot;article-link&quot; id=&quot;main-link&quot; target=«_blank»&gt;…"/>
          <p:cNvSpPr txBox="1">
            <a:spLocks noGrp="1"/>
          </p:cNvSpPr>
          <p:nvPr>
            <p:ph type="title"/>
          </p:nvPr>
        </p:nvSpPr>
        <p:spPr>
          <a:xfrm>
            <a:off x="952500" y="73271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239522">
              <a:defRPr sz="328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&lt;a </a:t>
            </a: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class="article-link" </a:t>
            </a: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id="main-link"</a:t>
            </a:r>
            <a:r>
              <a:t> </a:t>
            </a:r>
            <a:r>
              <a:rPr>
                <a:solidFill>
                  <a:srgbClr val="000000"/>
                </a:solidFill>
              </a:rPr>
              <a:t>target=«_blank»</a:t>
            </a:r>
            <a:r>
              <a:t>&gt;</a:t>
            </a:r>
          </a:p>
          <a:p>
            <a:pPr defTabSz="239522">
              <a:defRPr sz="328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&lt;li </a:t>
            </a:r>
            <a:r>
              <a:rPr>
                <a:solidFill>
                  <a:schemeClr val="accent1">
                    <a:hueOff val="114395"/>
                    <a:lumOff val="-24975"/>
                  </a:schemeClr>
                </a:solidFill>
              </a:rPr>
              <a:t>class="article-item"</a:t>
            </a:r>
            <a:r>
              <a:t>&gt;селекторы&lt;/li&gt;</a:t>
            </a:r>
          </a:p>
          <a:p>
            <a:pPr algn="l" defTabSz="239522">
              <a:defRPr sz="328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&lt;/a&gt;</a:t>
            </a:r>
          </a:p>
        </p:txBody>
      </p:sp>
      <p:sp>
        <p:nvSpPr>
          <p:cNvPr id="237" name="По классу: .article-link {...}…"/>
          <p:cNvSpPr txBox="1">
            <a:spLocks noGrp="1"/>
          </p:cNvSpPr>
          <p:nvPr>
            <p:ph type="body" idx="1"/>
          </p:nvPr>
        </p:nvSpPr>
        <p:spPr>
          <a:xfrm>
            <a:off x="952500" y="3108653"/>
            <a:ext cx="11099800" cy="6286501"/>
          </a:xfrm>
          <a:prstGeom prst="rect">
            <a:avLst/>
          </a:prstGeom>
        </p:spPr>
        <p:txBody>
          <a:bodyPr/>
          <a:lstStyle/>
          <a:p>
            <a:pPr marL="391159" indent="-391159" defTabSz="514095">
              <a:spcBef>
                <a:spcPts val="3600"/>
              </a:spcBef>
              <a:defRPr sz="3168"/>
            </a:pPr>
            <a:r>
              <a:t>По </a:t>
            </a:r>
            <a:r>
              <a:rPr b="1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классу</a:t>
            </a:r>
            <a:r>
              <a:t>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.article-link {...} 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По имени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тега</a:t>
            </a:r>
            <a:r>
              <a:t>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a {...}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По </a:t>
            </a:r>
            <a:r>
              <a:rPr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идентификатору</a:t>
            </a:r>
            <a:r>
              <a:t>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#main-link {…}</a:t>
            </a:r>
            <a:r>
              <a:t>  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По любому атрибуту: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[target="_blank"] {...} </a:t>
            </a:r>
            <a:r>
              <a:t>или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[class="article-link"] {…}</a:t>
            </a:r>
            <a:br>
              <a:rPr b="1">
                <a:latin typeface="Helvetica"/>
                <a:ea typeface="Helvetica"/>
                <a:cs typeface="Helvetica"/>
                <a:sym typeface="Helvetica"/>
              </a:rPr>
            </a:br>
            <a:r>
              <a:t>(чаще всего используются в формах)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Селекторы можно комбинировать, уточняя выбор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a.article-link {...}</a:t>
            </a:r>
            <a:br>
              <a:rPr b="1">
                <a:latin typeface="Helvetica"/>
                <a:ea typeface="Helvetica"/>
                <a:cs typeface="Helvetica"/>
                <a:sym typeface="Helvetica"/>
              </a:rPr>
            </a:br>
            <a:r>
              <a:rPr b="1">
                <a:latin typeface="Helvetica"/>
                <a:ea typeface="Helvetica"/>
                <a:cs typeface="Helvetica"/>
                <a:sym typeface="Helvetica"/>
              </a:rPr>
              <a:t>.article-link  .article-item {…}</a:t>
            </a:r>
            <a:r>
              <a:t> - контекстные/вложенные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Итого"/>
          <p:cNvSpPr txBox="1">
            <a:spLocks noGrp="1"/>
          </p:cNvSpPr>
          <p:nvPr>
            <p:ph type="title"/>
          </p:nvPr>
        </p:nvSpPr>
        <p:spPr>
          <a:xfrm>
            <a:off x="952500" y="-418471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Итого</a:t>
            </a:r>
          </a:p>
        </p:txBody>
      </p:sp>
      <p:sp>
        <p:nvSpPr>
          <p:cNvPr id="240" name="HTML+CSS = web-страница…"/>
          <p:cNvSpPr txBox="1">
            <a:spLocks noGrp="1"/>
          </p:cNvSpPr>
          <p:nvPr>
            <p:ph type="body" idx="1"/>
          </p:nvPr>
        </p:nvSpPr>
        <p:spPr>
          <a:xfrm>
            <a:off x="952500" y="2399698"/>
            <a:ext cx="11099800" cy="6706804"/>
          </a:xfrm>
          <a:prstGeom prst="rect">
            <a:avLst/>
          </a:prstGeom>
        </p:spPr>
        <p:txBody>
          <a:bodyPr anchor="t"/>
          <a:lstStyle/>
          <a:p>
            <a:r>
              <a:t>HTML+CSS = web-страница</a:t>
            </a:r>
          </a:p>
          <a:p>
            <a:pPr>
              <a:buSzPct val="145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HTML</a:t>
            </a:r>
            <a:r>
              <a:t>  = структуру и содержание </a:t>
            </a:r>
          </a:p>
          <a:p>
            <a:pPr>
              <a:buSzPct val="145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  <a:r>
              <a:rPr b="1"/>
              <a:t>CSS</a:t>
            </a:r>
            <a:r>
              <a:t> = внешний вид</a:t>
            </a:r>
          </a:p>
          <a:p>
            <a:pPr>
              <a:buSzPct val="145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CSS формируется списком CSS-правил</a:t>
            </a:r>
          </a:p>
          <a:p>
            <a:pPr>
              <a:buSzPct val="145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Селекторы - используем для поиска элементов и применения к ним стилей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Загадка?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213482"/>
          </a:xfrm>
          <a:prstGeom prst="rect">
            <a:avLst/>
          </a:prstGeom>
          <a:ln w="9525">
            <a:round/>
          </a:ln>
        </p:spPr>
        <p:txBody>
          <a:bodyPr/>
          <a:lstStyle>
            <a:lvl1pPr defTabSz="525779">
              <a:defRPr sz="7200"/>
            </a:lvl1pPr>
          </a:lstStyle>
          <a:p>
            <a:r>
              <a:t>Загадка?</a:t>
            </a:r>
          </a:p>
        </p:txBody>
      </p:sp>
      <p:pic>
        <p:nvPicPr>
          <p:cNvPr id="24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2386" y="1613795"/>
            <a:ext cx="7040028" cy="9115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Каскадность"/>
          <p:cNvSpPr txBox="1">
            <a:spLocks noGrp="1"/>
          </p:cNvSpPr>
          <p:nvPr>
            <p:ph type="title"/>
          </p:nvPr>
        </p:nvSpPr>
        <p:spPr>
          <a:xfrm>
            <a:off x="1912253" y="7223371"/>
            <a:ext cx="9180294" cy="1479132"/>
          </a:xfrm>
          <a:prstGeom prst="rect">
            <a:avLst/>
          </a:prstGeom>
        </p:spPr>
        <p:txBody>
          <a:bodyPr anchor="t"/>
          <a:lstStyle/>
          <a:p>
            <a:r>
              <a:t>Каскадность</a:t>
            </a:r>
          </a:p>
        </p:txBody>
      </p:sp>
      <p:pic>
        <p:nvPicPr>
          <p:cNvPr id="246" name="584c7bf1e86cd.jpg" descr="584c7bf1e86c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529044"/>
            <a:ext cx="13004801" cy="7649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Каскадность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213482"/>
          </a:xfrm>
          <a:prstGeom prst="rect">
            <a:avLst/>
          </a:prstGeom>
          <a:ln w="9525">
            <a:round/>
          </a:ln>
        </p:spPr>
        <p:txBody>
          <a:bodyPr/>
          <a:lstStyle>
            <a:lvl1pPr defTabSz="525779">
              <a:defRPr sz="7200"/>
            </a:lvl1pPr>
          </a:lstStyle>
          <a:p>
            <a:r>
              <a:t>Каскадность</a:t>
            </a:r>
          </a:p>
        </p:txBody>
      </p:sp>
      <p:sp>
        <p:nvSpPr>
          <p:cNvPr id="249" name="Каскадность - к одному элементу  могут применяться несколько css-правил (свойств)…"/>
          <p:cNvSpPr txBox="1">
            <a:spLocks noGrp="1"/>
          </p:cNvSpPr>
          <p:nvPr>
            <p:ph type="body" idx="1"/>
          </p:nvPr>
        </p:nvSpPr>
        <p:spPr>
          <a:xfrm>
            <a:off x="372609" y="2227145"/>
            <a:ext cx="12628334" cy="7437731"/>
          </a:xfrm>
          <a:prstGeom prst="rect">
            <a:avLst/>
          </a:prstGeom>
        </p:spPr>
        <p:txBody>
          <a:bodyPr anchor="t"/>
          <a:lstStyle/>
          <a:p>
            <a:r>
              <a:rPr b="1"/>
              <a:t>Каскадность</a:t>
            </a:r>
            <a:r>
              <a:t> - к одному элементу  могут применяться несколько css-правил (свойств) </a:t>
            </a:r>
          </a:p>
          <a:p>
            <a:r>
              <a:rPr b="1"/>
              <a:t>Конфликты свойств</a:t>
            </a:r>
            <a:r>
              <a:t> </a:t>
            </a:r>
          </a:p>
          <a:p>
            <a:r>
              <a:rPr b="1"/>
              <a:t>Правила для разрешения</a:t>
            </a:r>
            <a:br>
              <a:rPr b="1"/>
            </a:br>
            <a:r>
              <a:rPr b="1"/>
              <a:t>конфликтов</a:t>
            </a:r>
            <a:r>
              <a:t>:</a:t>
            </a:r>
          </a:p>
          <a:p>
            <a:pPr lvl="1"/>
            <a:r>
              <a:t>Специфичность</a:t>
            </a:r>
          </a:p>
          <a:p>
            <a:pPr lvl="1"/>
            <a:r>
              <a:t>Наследование </a:t>
            </a:r>
          </a:p>
          <a:p>
            <a:pPr lvl="1"/>
            <a:r>
              <a:t>Порядок следования стилей</a:t>
            </a:r>
          </a:p>
        </p:txBody>
      </p:sp>
      <p:pic>
        <p:nvPicPr>
          <p:cNvPr id="25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28685" y="3025801"/>
            <a:ext cx="5205075" cy="6739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HTML + CSS"/>
          <p:cNvSpPr txBox="1">
            <a:spLocks noGrp="1"/>
          </p:cNvSpPr>
          <p:nvPr>
            <p:ph type="title"/>
          </p:nvPr>
        </p:nvSpPr>
        <p:spPr>
          <a:xfrm>
            <a:off x="952500" y="211903"/>
            <a:ext cx="11099800" cy="1614547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HTML + CSS</a:t>
            </a:r>
          </a:p>
        </p:txBody>
      </p:sp>
      <p:sp>
        <p:nvSpPr>
          <p:cNvPr id="180" name="HTML + CSS = Веб-страница…"/>
          <p:cNvSpPr txBox="1">
            <a:spLocks noGrp="1"/>
          </p:cNvSpPr>
          <p:nvPr>
            <p:ph type="body" sz="half" idx="1"/>
          </p:nvPr>
        </p:nvSpPr>
        <p:spPr>
          <a:xfrm>
            <a:off x="952500" y="2822328"/>
            <a:ext cx="11099800" cy="2706603"/>
          </a:xfrm>
          <a:prstGeom prst="rect">
            <a:avLst/>
          </a:prstGeom>
        </p:spPr>
        <p:txBody>
          <a:bodyPr anchor="t"/>
          <a:lstStyle/>
          <a:p>
            <a:r>
              <a:t>HTML + CSS = Веб-страница </a:t>
            </a:r>
          </a:p>
          <a:p>
            <a:r>
              <a:rPr b="1"/>
              <a:t>HTML</a:t>
            </a:r>
            <a:r>
              <a:t>  отвечает за структуру и содержание </a:t>
            </a:r>
          </a:p>
          <a:p>
            <a:r>
              <a:t> </a:t>
            </a:r>
            <a:r>
              <a:rPr b="1"/>
              <a:t>CSS</a:t>
            </a:r>
            <a:r>
              <a:t> отвечает за внешний вид</a:t>
            </a:r>
          </a:p>
        </p:txBody>
      </p:sp>
      <p:pic>
        <p:nvPicPr>
          <p:cNvPr id="181" name="html+css.png" descr="html+c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0054" y="5032258"/>
            <a:ext cx="4329918" cy="4721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Специфичность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448710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Специфичность</a:t>
            </a:r>
          </a:p>
        </p:txBody>
      </p:sp>
      <p:sp>
        <p:nvSpPr>
          <p:cNvPr id="253" name="Чем меньше количество элементов попадает под данный селектор, тем он специфичней"/>
          <p:cNvSpPr txBox="1">
            <a:spLocks noGrp="1"/>
          </p:cNvSpPr>
          <p:nvPr>
            <p:ph type="body" sz="quarter" idx="1"/>
          </p:nvPr>
        </p:nvSpPr>
        <p:spPr>
          <a:xfrm>
            <a:off x="952500" y="2190886"/>
            <a:ext cx="11099800" cy="1182591"/>
          </a:xfrm>
          <a:prstGeom prst="rect">
            <a:avLst/>
          </a:prstGeom>
        </p:spPr>
        <p:txBody>
          <a:bodyPr anchor="t"/>
          <a:lstStyle/>
          <a:p>
            <a:pPr marL="0" indent="0">
              <a:buSzTx/>
              <a:buNone/>
            </a:pPr>
            <a:r>
              <a:t>Чем </a:t>
            </a:r>
            <a:r>
              <a:rPr b="1" i="1"/>
              <a:t>меньше</a:t>
            </a:r>
            <a:r>
              <a:t> количество элементов попадает под данный селектор, тем он </a:t>
            </a:r>
            <a:r>
              <a:rPr b="1" i="1"/>
              <a:t>специфичней</a:t>
            </a:r>
          </a:p>
        </p:txBody>
      </p:sp>
      <p:sp>
        <p:nvSpPr>
          <p:cNvPr id="254" name="Рассчет специфичности:…"/>
          <p:cNvSpPr txBox="1"/>
          <p:nvPr/>
        </p:nvSpPr>
        <p:spPr>
          <a:xfrm>
            <a:off x="952500" y="3442553"/>
            <a:ext cx="5857995" cy="5620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4200"/>
              </a:spcBef>
              <a:defRPr sz="3200"/>
            </a:pPr>
            <a:r>
              <a:t>Рассчет специфичности:</a:t>
            </a:r>
          </a:p>
          <a:p>
            <a:pPr marL="444500" indent="-444500" algn="l">
              <a:spcBef>
                <a:spcPts val="4200"/>
              </a:spcBef>
              <a:buSzPct val="145000"/>
              <a:buChar char="•"/>
              <a:defRPr sz="3200" b="0"/>
            </a:pPr>
            <a:r>
              <a:t>#id —&gt; 100</a:t>
            </a:r>
          </a:p>
          <a:p>
            <a:pPr marL="444500" indent="-444500" algn="l">
              <a:spcBef>
                <a:spcPts val="4200"/>
              </a:spcBef>
              <a:buSzPct val="145000"/>
              <a:buChar char="•"/>
              <a:defRPr sz="3200" b="0"/>
            </a:pPr>
            <a:r>
              <a:t>.class —&gt; 10</a:t>
            </a:r>
          </a:p>
          <a:p>
            <a:pPr marL="444500" indent="-444500" algn="l">
              <a:spcBef>
                <a:spcPts val="4200"/>
              </a:spcBef>
              <a:buSzPct val="145000"/>
              <a:buChar char="•"/>
              <a:defRPr sz="3200" b="0"/>
            </a:pPr>
            <a:r>
              <a:t>tag —&gt; 1</a:t>
            </a:r>
          </a:p>
        </p:txBody>
      </p:sp>
      <p:pic>
        <p:nvPicPr>
          <p:cNvPr id="255" name="специфичность селекторов.png" descr="специфичность селекторов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18962" y="3371306"/>
            <a:ext cx="8060070" cy="4738188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#super .cold VS #super span"/>
          <p:cNvSpPr txBox="1"/>
          <p:nvPr/>
        </p:nvSpPr>
        <p:spPr>
          <a:xfrm>
            <a:off x="5600835" y="8532676"/>
            <a:ext cx="5967728" cy="815979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4200"/>
              </a:spcBef>
              <a:defRPr sz="3200"/>
            </a:pPr>
            <a:r>
              <a:t>#super .cold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VS</a:t>
            </a:r>
            <a:r>
              <a:t> #super span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Наследование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680404"/>
          </a:xfrm>
          <a:prstGeom prst="rect">
            <a:avLst/>
          </a:prstGeom>
          <a:ln w="9525">
            <a:round/>
          </a:ln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Наследование</a:t>
            </a:r>
          </a:p>
        </p:txBody>
      </p:sp>
      <p:sp>
        <p:nvSpPr>
          <p:cNvPr id="259" name="Наследование - механизм, с помощью которого значения свойств элемента-родителя передаются его элементам-потомкам"/>
          <p:cNvSpPr txBox="1">
            <a:spLocks noGrp="1"/>
          </p:cNvSpPr>
          <p:nvPr>
            <p:ph type="body" sz="quarter" idx="1"/>
          </p:nvPr>
        </p:nvSpPr>
        <p:spPr>
          <a:xfrm>
            <a:off x="952500" y="2590800"/>
            <a:ext cx="11099800" cy="2137811"/>
          </a:xfrm>
          <a:prstGeom prst="rect">
            <a:avLst/>
          </a:prstGeom>
        </p:spPr>
        <p:txBody>
          <a:bodyPr anchor="t"/>
          <a:lstStyle/>
          <a:p>
            <a:r>
              <a:rPr b="1"/>
              <a:t>Наследование</a:t>
            </a:r>
            <a:r>
              <a:t> - механизм, с помощью которого значения свойств элемента-родителя передаются его элементам-потомкам</a:t>
            </a:r>
            <a:br/>
            <a:endParaRPr/>
          </a:p>
        </p:txBody>
      </p:sp>
      <p:pic>
        <p:nvPicPr>
          <p:cNvPr id="26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7385" y="6100929"/>
            <a:ext cx="6063439" cy="1784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7073" y="5733404"/>
            <a:ext cx="3707528" cy="2519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4790" y="4112147"/>
            <a:ext cx="10535220" cy="152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02184" y="8345314"/>
            <a:ext cx="5813841" cy="945793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Если бы не было наследования:"/>
          <p:cNvSpPr txBox="1"/>
          <p:nvPr/>
        </p:nvSpPr>
        <p:spPr>
          <a:xfrm>
            <a:off x="1100548" y="8345314"/>
            <a:ext cx="3920578" cy="113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spcBef>
                <a:spcPts val="4200"/>
              </a:spcBef>
              <a:defRPr sz="3200" b="0"/>
            </a:lvl1pPr>
          </a:lstStyle>
          <a:p>
            <a:r>
              <a:t>Если бы не было наследования: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Наследуемые стили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680404"/>
          </a:xfrm>
          <a:prstGeom prst="rect">
            <a:avLst/>
          </a:prstGeom>
          <a:ln w="9525">
            <a:round/>
          </a:ln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Наследуемые стили</a:t>
            </a:r>
          </a:p>
        </p:txBody>
      </p:sp>
      <p:sp>
        <p:nvSpPr>
          <p:cNvPr id="267" name="Наследуются - параметры отображения текста (размер шрифта, тип шрифта, цвет и т.д.) font-size, font-family, font-style, font-weight, color…  Например: стили шрифта для всего документа задаем в body {…}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963986"/>
          </a:xfrm>
          <a:prstGeom prst="rect">
            <a:avLst/>
          </a:prstGeom>
        </p:spPr>
        <p:txBody>
          <a:bodyPr/>
          <a:lstStyle/>
          <a:p>
            <a:r>
              <a:rPr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Наследуются</a:t>
            </a:r>
            <a:r>
              <a:t> - параметры отображения текста (размер шрифта, тип шрифта, цвет и т.д.)</a:t>
            </a:r>
            <a:br/>
            <a:r>
              <a:rPr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font-size</a:t>
            </a:r>
            <a:r>
              <a:rPr sz="1600"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font-family</a:t>
            </a:r>
            <a:r>
              <a:rPr sz="1600"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font-style</a:t>
            </a:r>
            <a:r>
              <a:rPr sz="1600"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font-weight</a:t>
            </a:r>
            <a:r>
              <a:rPr sz="1600"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color…</a:t>
            </a:r>
            <a:br>
              <a:rPr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</a:br>
            <a:r>
              <a:rPr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/>
            </a:r>
            <a:br>
              <a:rPr b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</a:br>
            <a:r>
              <a:rPr i="1"/>
              <a:t>Например: </a:t>
            </a:r>
            <a:r>
              <a:t>стили шрифта для всего документа задаем в body {…}</a:t>
            </a:r>
            <a:endParaRPr b="1">
              <a:solidFill>
                <a:schemeClr val="accent3">
                  <a:hueOff val="914337"/>
                  <a:satOff val="31515"/>
                  <a:lumOff val="-30790"/>
                </a:schemeClr>
              </a:solidFill>
            </a:endParaRPr>
          </a:p>
          <a:p>
            <a:pPr marL="0" lvl="1" indent="0">
              <a:buSzTx/>
              <a:buNone/>
            </a:pPr>
            <a:r>
              <a:t>   </a:t>
            </a:r>
            <a:r>
              <a:rPr u="sng">
                <a:hlinkClick r:id="rId2"/>
              </a:rPr>
              <a:t>https://www.w3.org/TR/CSS21/propidx.html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Не все стили наследуются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680404"/>
          </a:xfrm>
          <a:prstGeom prst="rect">
            <a:avLst/>
          </a:prstGeom>
          <a:ln w="9525">
            <a:round/>
          </a:ln>
        </p:spPr>
        <p:txBody>
          <a:bodyPr/>
          <a:lstStyle>
            <a:lvl1pPr defTabSz="519937">
              <a:defRPr sz="7119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Не все стили наследуются</a:t>
            </a:r>
          </a:p>
        </p:txBody>
      </p:sp>
      <p:pic>
        <p:nvPicPr>
          <p:cNvPr id="27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69391" y="3464147"/>
            <a:ext cx="6222124" cy="898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5110" y="8150985"/>
            <a:ext cx="6490686" cy="819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264" y="5103840"/>
            <a:ext cx="8240180" cy="1520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9993" y="2670890"/>
            <a:ext cx="6597721" cy="2334578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Если бы свойство наследовалось:"/>
          <p:cNvSpPr txBox="1"/>
          <p:nvPr/>
        </p:nvSpPr>
        <p:spPr>
          <a:xfrm>
            <a:off x="174433" y="7671748"/>
            <a:ext cx="5811122" cy="1778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spcBef>
                <a:spcPts val="4200"/>
              </a:spcBef>
              <a:defRPr sz="3200" b="0"/>
            </a:lvl1pPr>
          </a:lstStyle>
          <a:p>
            <a:r>
              <a:t>Если бы свойство наследовалось: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Не наследуются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680404"/>
          </a:xfrm>
          <a:prstGeom prst="rect">
            <a:avLst/>
          </a:prstGeom>
          <a:ln w="9525">
            <a:round/>
          </a:ln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Не наследуются</a:t>
            </a:r>
          </a:p>
        </p:txBody>
      </p:sp>
      <p:sp>
        <p:nvSpPr>
          <p:cNvPr id="277" name="Не наследуются - размеры, отступы, фоны, рамки -  background, border, padding, margin, width, height…"/>
          <p:cNvSpPr txBox="1">
            <a:spLocks noGrp="1"/>
          </p:cNvSpPr>
          <p:nvPr>
            <p:ph type="body" idx="1"/>
          </p:nvPr>
        </p:nvSpPr>
        <p:spPr>
          <a:xfrm>
            <a:off x="633284" y="2658320"/>
            <a:ext cx="11738232" cy="6963986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chemeClr val="accent5">
                    <a:lumOff val="-29866"/>
                  </a:schemeClr>
                </a:solidFill>
              </a:defRPr>
            </a:pPr>
            <a:r>
              <a:t>Не наследуются</a:t>
            </a:r>
            <a:r>
              <a:rPr b="0">
                <a:solidFill>
                  <a:srgbClr val="000000"/>
                </a:solidFill>
              </a:rPr>
              <a:t> - размеры, отступы, фоны, рамки -</a:t>
            </a:r>
            <a:br>
              <a:rPr b="0">
                <a:solidFill>
                  <a:srgbClr val="000000"/>
                </a:solidFill>
              </a:rPr>
            </a:br>
            <a:r>
              <a:rPr b="0">
                <a:solidFill>
                  <a:srgbClr val="000000"/>
                </a:solidFill>
              </a:rPr>
              <a:t/>
            </a:r>
            <a:br>
              <a:rPr b="0">
                <a:solidFill>
                  <a:srgbClr val="000000"/>
                </a:solidFill>
              </a:rPr>
            </a:br>
            <a:r>
              <a:t>background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, </a:t>
            </a:r>
            <a:r>
              <a:t>border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, </a:t>
            </a:r>
            <a:r>
              <a:t>padding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, </a:t>
            </a:r>
            <a:r>
              <a:t>margin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, </a:t>
            </a:r>
            <a:r>
              <a:t>width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, </a:t>
            </a:r>
            <a:r>
              <a:t>height…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Способы подключения CSS"/>
          <p:cNvSpPr txBox="1">
            <a:spLocks noGrp="1"/>
          </p:cNvSpPr>
          <p:nvPr>
            <p:ph type="title"/>
          </p:nvPr>
        </p:nvSpPr>
        <p:spPr>
          <a:xfrm>
            <a:off x="952500" y="-186943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>
            <a:lvl1pPr defTabSz="496570">
              <a:defRPr sz="6800"/>
            </a:lvl1pPr>
          </a:lstStyle>
          <a:p>
            <a:r>
              <a:t>Способы подключения CSS</a:t>
            </a:r>
          </a:p>
        </p:txBody>
      </p:sp>
      <p:sp>
        <p:nvSpPr>
          <p:cNvPr id="280" name="&lt;style&gt;…&lt;/style&gt;…"/>
          <p:cNvSpPr txBox="1">
            <a:spLocks noGrp="1"/>
          </p:cNvSpPr>
          <p:nvPr>
            <p:ph type="body" idx="1"/>
          </p:nvPr>
        </p:nvSpPr>
        <p:spPr>
          <a:xfrm>
            <a:off x="805163" y="2597150"/>
            <a:ext cx="9664230" cy="6286500"/>
          </a:xfrm>
          <a:prstGeom prst="rect">
            <a:avLst/>
          </a:prstGeom>
        </p:spPr>
        <p:txBody>
          <a:bodyPr anchor="t"/>
          <a:lstStyle/>
          <a:p>
            <a:pPr marL="444500" indent="-444500">
              <a:spcBef>
                <a:spcPts val="4200"/>
              </a:spcBef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&lt;style&gt;…&lt;/style&gt;</a:t>
            </a:r>
          </a:p>
          <a:p>
            <a:pPr marL="444500" indent="-444500">
              <a:spcBef>
                <a:spcPts val="4200"/>
              </a:spcBef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&lt;link rel="stylesheet" href="style.css"/&gt;</a:t>
            </a:r>
          </a:p>
          <a:p>
            <a:pPr marL="444500" indent="-444500">
              <a:spcBef>
                <a:spcPts val="4200"/>
              </a:spcBef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&lt;tag style="color:red;"&gt;</a:t>
            </a:r>
            <a:br/>
            <a:r>
              <a:t>     ….</a:t>
            </a:r>
            <a:br/>
            <a:r>
              <a:t>&lt;/tag&gt;</a:t>
            </a:r>
          </a:p>
        </p:txBody>
      </p:sp>
      <p:pic>
        <p:nvPicPr>
          <p:cNvPr id="281" name="plugin-edited.jpg" descr="plugin-edited.jpg"/>
          <p:cNvPicPr>
            <a:picLocks noChangeAspect="1"/>
          </p:cNvPicPr>
          <p:nvPr/>
        </p:nvPicPr>
        <p:blipFill>
          <a:blip r:embed="rId2">
            <a:extLst/>
          </a:blip>
          <a:srcRect l="19920"/>
          <a:stretch>
            <a:fillRect/>
          </a:stretch>
        </p:blipFill>
        <p:spPr>
          <a:xfrm>
            <a:off x="7952434" y="5494631"/>
            <a:ext cx="5576628" cy="5415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Что в итоге?"/>
          <p:cNvSpPr txBox="1">
            <a:spLocks noGrp="1"/>
          </p:cNvSpPr>
          <p:nvPr>
            <p:ph type="title"/>
          </p:nvPr>
        </p:nvSpPr>
        <p:spPr>
          <a:xfrm>
            <a:off x="952500" y="-418471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lvl="1" indent="228600"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Что в итоге?</a:t>
            </a:r>
          </a:p>
        </p:txBody>
      </p:sp>
      <p:sp>
        <p:nvSpPr>
          <p:cNvPr id="284" name="Каскадность, наследование, специфичность…"/>
          <p:cNvSpPr txBox="1">
            <a:spLocks noGrp="1"/>
          </p:cNvSpPr>
          <p:nvPr>
            <p:ph type="body" sz="quarter" idx="1"/>
          </p:nvPr>
        </p:nvSpPr>
        <p:spPr>
          <a:xfrm>
            <a:off x="952500" y="2399698"/>
            <a:ext cx="11099800" cy="1829572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</a:ln>
        </p:spPr>
        <p:txBody>
          <a:bodyPr anchor="t"/>
          <a:lstStyle/>
          <a:p>
            <a:pPr marL="500062" indent="-500062">
              <a:buSzPct val="145000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Каскадность, наследование, специфичность</a:t>
            </a:r>
          </a:p>
          <a:p>
            <a:pPr>
              <a:buSzPct val="145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Способы </a:t>
            </a:r>
            <a:r>
              <a:rPr sz="3600"/>
              <a:t>подключения</a:t>
            </a:r>
            <a:r>
              <a:t> CSS</a:t>
            </a:r>
          </a:p>
        </p:txBody>
      </p:sp>
      <p:sp>
        <p:nvSpPr>
          <p:cNvPr id="285" name="Стрелка"/>
          <p:cNvSpPr/>
          <p:nvPr/>
        </p:nvSpPr>
        <p:spPr>
          <a:xfrm rot="5400000">
            <a:off x="3483665" y="5118100"/>
            <a:ext cx="2290914" cy="1270000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86" name="Итоговый вид элемента"/>
          <p:cNvSpPr txBox="1"/>
          <p:nvPr/>
        </p:nvSpPr>
        <p:spPr>
          <a:xfrm>
            <a:off x="2031213" y="7577522"/>
            <a:ext cx="5195818" cy="787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spcBef>
                <a:spcPts val="4200"/>
              </a:spcBef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Итоговый вид элемента</a:t>
            </a:r>
          </a:p>
        </p:txBody>
      </p:sp>
      <p:pic>
        <p:nvPicPr>
          <p:cNvPr id="28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86499" y="4326321"/>
            <a:ext cx="4701383" cy="6087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ЯндексМордаБезСтилей.png" descr="ЯндексМордаБезСтилей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0489" y="1397000"/>
            <a:ext cx="9074402" cy="6243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ЯндексМорда.png" descr="ЯндексМорда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29399" y="2870775"/>
            <a:ext cx="6216602" cy="4012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07745" y="153010"/>
            <a:ext cx="4189310" cy="22405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2" animBg="1" advAuto="0"/>
      <p:bldP spid="291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591808532.jpg" descr="5918085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5741" y="4708425"/>
            <a:ext cx="7772401" cy="5181601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Блочная модель документа"/>
          <p:cNvSpPr txBox="1">
            <a:spLocks noGrp="1"/>
          </p:cNvSpPr>
          <p:nvPr>
            <p:ph type="title"/>
          </p:nvPr>
        </p:nvSpPr>
        <p:spPr>
          <a:xfrm>
            <a:off x="1270000" y="910512"/>
            <a:ext cx="10464800" cy="3302001"/>
          </a:xfrm>
          <a:prstGeom prst="rect">
            <a:avLst/>
          </a:prstGeom>
        </p:spPr>
        <p:txBody>
          <a:bodyPr/>
          <a:lstStyle/>
          <a:p>
            <a:r>
              <a:t>Блочная модель документа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Блочные и строчные"/>
          <p:cNvSpPr txBox="1">
            <a:spLocks noGrp="1"/>
          </p:cNvSpPr>
          <p:nvPr>
            <p:ph type="title"/>
          </p:nvPr>
        </p:nvSpPr>
        <p:spPr>
          <a:xfrm>
            <a:off x="952500" y="114300"/>
            <a:ext cx="11099800" cy="2159000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Блочные и строчные</a:t>
            </a:r>
          </a:p>
        </p:txBody>
      </p:sp>
      <p:sp>
        <p:nvSpPr>
          <p:cNvPr id="297" name="HTML страница состоит из вложенных друг в друга прямоугольников…"/>
          <p:cNvSpPr txBox="1">
            <a:spLocks noGrp="1"/>
          </p:cNvSpPr>
          <p:nvPr>
            <p:ph type="body" sz="half" idx="1"/>
          </p:nvPr>
        </p:nvSpPr>
        <p:spPr>
          <a:xfrm>
            <a:off x="6522508" y="2888780"/>
            <a:ext cx="5268912" cy="5703240"/>
          </a:xfrm>
          <a:prstGeom prst="rect">
            <a:avLst/>
          </a:prstGeom>
        </p:spPr>
        <p:txBody>
          <a:bodyPr anchor="t"/>
          <a:lstStyle/>
          <a:p>
            <a:r>
              <a:t>HTML страница состоит из вложенных друг в друга прямоугольников</a:t>
            </a:r>
          </a:p>
          <a:p>
            <a:r>
              <a:t>Блочные элементы</a:t>
            </a:r>
          </a:p>
          <a:p>
            <a:r>
              <a:t>Строчные элементы </a:t>
            </a:r>
          </a:p>
        </p:txBody>
      </p:sp>
      <p:pic>
        <p:nvPicPr>
          <p:cNvPr id="298" name="main-qimg-e7e292c05a26ee217ccca788c8236b59.png" descr="main-qimg-e7e292c05a26ee217ccca788c8236b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695" y="2759184"/>
            <a:ext cx="5741098" cy="628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HTML"/>
          <p:cNvSpPr txBox="1">
            <a:spLocks noGrp="1"/>
          </p:cNvSpPr>
          <p:nvPr>
            <p:ph type="title"/>
          </p:nvPr>
        </p:nvSpPr>
        <p:spPr>
          <a:xfrm>
            <a:off x="952500" y="211903"/>
            <a:ext cx="11099800" cy="1614547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HTML</a:t>
            </a:r>
          </a:p>
        </p:txBody>
      </p:sp>
      <p:pic>
        <p:nvPicPr>
          <p:cNvPr id="18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0919" y="2332710"/>
            <a:ext cx="9508362" cy="72643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Блочные элементы"/>
          <p:cNvSpPr txBox="1">
            <a:spLocks noGrp="1"/>
          </p:cNvSpPr>
          <p:nvPr>
            <p:ph type="title"/>
          </p:nvPr>
        </p:nvSpPr>
        <p:spPr>
          <a:xfrm>
            <a:off x="952500" y="-39606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Блочные элементы</a:t>
            </a:r>
          </a:p>
        </p:txBody>
      </p:sp>
      <p:sp>
        <p:nvSpPr>
          <p:cNvPr id="301" name="Всегда имеют форму прямоугольника…"/>
          <p:cNvSpPr txBox="1">
            <a:spLocks noGrp="1"/>
          </p:cNvSpPr>
          <p:nvPr>
            <p:ph type="body" idx="1"/>
          </p:nvPr>
        </p:nvSpPr>
        <p:spPr>
          <a:xfrm>
            <a:off x="628022" y="2736426"/>
            <a:ext cx="11748756" cy="6422820"/>
          </a:xfrm>
          <a:prstGeom prst="rect">
            <a:avLst/>
          </a:prstGeom>
        </p:spPr>
        <p:txBody>
          <a:bodyPr anchor="t"/>
          <a:lstStyle/>
          <a:p>
            <a:pPr marL="431165" indent="-431165" defTabSz="566674">
              <a:spcBef>
                <a:spcPts val="4000"/>
              </a:spcBef>
              <a:defRPr sz="3492"/>
            </a:pPr>
            <a:r>
              <a:t>Всегда имеют форму прямоугольника</a:t>
            </a:r>
          </a:p>
          <a:p>
            <a:pPr marL="431165" indent="-431165" defTabSz="566674">
              <a:spcBef>
                <a:spcPts val="4000"/>
              </a:spcBef>
              <a:defRPr sz="3492"/>
            </a:pPr>
            <a:r>
              <a:t>По умолчанию тянется на всю ширину родителя</a:t>
            </a:r>
          </a:p>
          <a:p>
            <a:pPr marL="431165" indent="-431165" defTabSz="566674">
              <a:spcBef>
                <a:spcPts val="4000"/>
              </a:spcBef>
              <a:defRPr sz="3492"/>
            </a:pPr>
            <a:r>
              <a:t>Высота зависит от содержимого</a:t>
            </a:r>
          </a:p>
          <a:p>
            <a:pPr marL="431165" indent="-431165" defTabSz="566674">
              <a:spcBef>
                <a:spcPts val="4000"/>
              </a:spcBef>
              <a:defRPr sz="3492"/>
            </a:pPr>
            <a:r>
              <a:t>Блоку можно задавать размеры и отступы</a:t>
            </a:r>
          </a:p>
          <a:p>
            <a:pPr marL="431165" indent="-431165" defTabSz="566674">
              <a:spcBef>
                <a:spcPts val="4000"/>
              </a:spcBef>
              <a:defRPr sz="3492"/>
            </a:pPr>
            <a:r>
              <a:t>До и после блочного элемента есть перенос строки</a:t>
            </a:r>
          </a:p>
          <a:p>
            <a:pPr marL="431165" indent="-431165" defTabSz="566674">
              <a:spcBef>
                <a:spcPts val="4000"/>
              </a:spcBef>
              <a:defRPr sz="3492"/>
            </a:pPr>
            <a:r>
              <a:t>К блочным элементам относятся такие теги как: &lt;div&gt;, &lt;p&gt;, &lt;h1&gt;, &lt;h2&gt;, &lt;ul&gt;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Размеры блока"/>
          <p:cNvSpPr txBox="1">
            <a:spLocks noGrp="1"/>
          </p:cNvSpPr>
          <p:nvPr>
            <p:ph type="title"/>
          </p:nvPr>
        </p:nvSpPr>
        <p:spPr>
          <a:xfrm>
            <a:off x="952500" y="-481615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Размеры блока</a:t>
            </a:r>
          </a:p>
        </p:txBody>
      </p:sp>
      <p:sp>
        <p:nvSpPr>
          <p:cNvPr id="304" name="width: 50%; - ширина содержимого блока…"/>
          <p:cNvSpPr txBox="1">
            <a:spLocks noGrp="1"/>
          </p:cNvSpPr>
          <p:nvPr>
            <p:ph type="body" sz="half" idx="1"/>
          </p:nvPr>
        </p:nvSpPr>
        <p:spPr>
          <a:xfrm>
            <a:off x="952500" y="2315373"/>
            <a:ext cx="11099800" cy="2717801"/>
          </a:xfrm>
          <a:prstGeom prst="rect">
            <a:avLst/>
          </a:prstGeom>
        </p:spPr>
        <p:txBody>
          <a:bodyPr/>
          <a:lstStyle/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width: 50%;</a:t>
            </a:r>
            <a:r>
              <a:t> - ширина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содержимого</a:t>
            </a:r>
            <a:r>
              <a:t> блока</a:t>
            </a:r>
          </a:p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height: 200px;</a:t>
            </a:r>
            <a:r>
              <a:t> - высота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содержимого</a:t>
            </a:r>
            <a:r>
              <a:t> блока</a:t>
            </a:r>
          </a:p>
        </p:txBody>
      </p:sp>
      <p:pic>
        <p:nvPicPr>
          <p:cNvPr id="305" name="width-height.png" descr="width-heigh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6426" y="5404418"/>
            <a:ext cx="6637308" cy="32152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" name="выпадение.png"/>
          <p:cNvGrpSpPr/>
          <p:nvPr/>
        </p:nvGrpSpPr>
        <p:grpSpPr>
          <a:xfrm>
            <a:off x="88132" y="6513705"/>
            <a:ext cx="5847918" cy="2079583"/>
            <a:chOff x="0" y="0"/>
            <a:chExt cx="5847917" cy="2079581"/>
          </a:xfrm>
        </p:grpSpPr>
        <p:pic>
          <p:nvPicPr>
            <p:cNvPr id="307" name="выпадение.png" descr="выпадение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5416118" cy="15207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6" name="выпадение.png" descr="выпадение.pn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847918" cy="2079582"/>
            </a:xfrm>
            <a:prstGeom prst="rect">
              <a:avLst/>
            </a:prstGeom>
            <a:effectLst/>
          </p:spPr>
        </p:pic>
      </p:grpSp>
      <p:sp>
        <p:nvSpPr>
          <p:cNvPr id="309" name="DANGER! Выпадение!"/>
          <p:cNvSpPr txBox="1"/>
          <p:nvPr/>
        </p:nvSpPr>
        <p:spPr>
          <a:xfrm>
            <a:off x="153385" y="5516098"/>
            <a:ext cx="6637308" cy="1164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spcBef>
                <a:spcPts val="4200"/>
              </a:spcBef>
              <a:defRPr sz="3600">
                <a:solidFill>
                  <a:schemeClr val="accent5">
                    <a:lumOff val="-298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DANGER! Выпадение!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border: 2px solid red;"/>
          <p:cNvSpPr txBox="1">
            <a:spLocks noGrp="1"/>
          </p:cNvSpPr>
          <p:nvPr>
            <p:ph type="title"/>
          </p:nvPr>
        </p:nvSpPr>
        <p:spPr>
          <a:xfrm>
            <a:off x="952500" y="-398491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border: 2px solid red;</a:t>
            </a:r>
          </a:p>
        </p:txBody>
      </p:sp>
      <p:pic>
        <p:nvPicPr>
          <p:cNvPr id="312" name="border.png" descr="bor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6634" y="2580444"/>
            <a:ext cx="6811532" cy="7152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adding: 10px;"/>
          <p:cNvSpPr txBox="1">
            <a:spLocks noGrp="1"/>
          </p:cNvSpPr>
          <p:nvPr>
            <p:ph type="title"/>
          </p:nvPr>
        </p:nvSpPr>
        <p:spPr>
          <a:xfrm>
            <a:off x="952500" y="-398491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padding: 10px;</a:t>
            </a:r>
          </a:p>
        </p:txBody>
      </p:sp>
      <p:pic>
        <p:nvPicPr>
          <p:cNvPr id="315" name="padding1.png" descr="padding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600" y="6468142"/>
            <a:ext cx="11531600" cy="2814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dding2.png" descr="padding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7124" y="3801625"/>
            <a:ext cx="4639505" cy="2468308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Внутренний отступ от границы блока до содержимого"/>
          <p:cNvSpPr txBox="1"/>
          <p:nvPr/>
        </p:nvSpPr>
        <p:spPr>
          <a:xfrm>
            <a:off x="1163049" y="2091657"/>
            <a:ext cx="924202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Внутренний отступ от границы блока до содержимого</a:t>
            </a:r>
          </a:p>
        </p:txBody>
      </p:sp>
      <p:pic>
        <p:nvPicPr>
          <p:cNvPr id="318" name="width-height.png" descr="width-heigh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98732" y="3197505"/>
            <a:ext cx="6637308" cy="3215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margin: 10px;"/>
          <p:cNvSpPr txBox="1">
            <a:spLocks noGrp="1"/>
          </p:cNvSpPr>
          <p:nvPr>
            <p:ph type="title"/>
          </p:nvPr>
        </p:nvSpPr>
        <p:spPr>
          <a:xfrm>
            <a:off x="952500" y="-398491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margin: 10px;</a:t>
            </a:r>
          </a:p>
        </p:txBody>
      </p:sp>
      <p:pic>
        <p:nvPicPr>
          <p:cNvPr id="321" name="margin1.png" descr="margi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9371" y="6628358"/>
            <a:ext cx="10434031" cy="2377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margin2.png" descr="margin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9264" y="4145149"/>
            <a:ext cx="4376057" cy="2345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width-height.png" descr="width-heigh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87447" y="3567397"/>
            <a:ext cx="6637308" cy="321527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Внешние отступы между границами блока и его родителем и соседям"/>
          <p:cNvSpPr txBox="1"/>
          <p:nvPr/>
        </p:nvSpPr>
        <p:spPr>
          <a:xfrm>
            <a:off x="408590" y="2276603"/>
            <a:ext cx="1125641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Внешние отступы между границами блока и его родителем и соседям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Загадка"/>
          <p:cNvSpPr txBox="1">
            <a:spLocks noGrp="1"/>
          </p:cNvSpPr>
          <p:nvPr>
            <p:ph type="title"/>
          </p:nvPr>
        </p:nvSpPr>
        <p:spPr>
          <a:xfrm>
            <a:off x="952500" y="114300"/>
            <a:ext cx="11099800" cy="2159000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Загадка</a:t>
            </a:r>
          </a:p>
        </p:txBody>
      </p:sp>
      <p:sp>
        <p:nvSpPr>
          <p:cNvPr id="327" name="Схлопывание внешних отступов"/>
          <p:cNvSpPr txBox="1">
            <a:spLocks noGrp="1"/>
          </p:cNvSpPr>
          <p:nvPr>
            <p:ph type="body" sz="quarter" idx="1"/>
          </p:nvPr>
        </p:nvSpPr>
        <p:spPr>
          <a:xfrm>
            <a:off x="2918497" y="4581588"/>
            <a:ext cx="7167806" cy="590424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</a:lstStyle>
          <a:p>
            <a:r>
              <a:t>Схлопывание внешних отступов</a:t>
            </a:r>
          </a:p>
        </p:txBody>
      </p:sp>
      <p:pic>
        <p:nvPicPr>
          <p:cNvPr id="328" name="margin-top.png" descr="margin-to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800" y="5558412"/>
            <a:ext cx="10109200" cy="1625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Блочные элементы"/>
          <p:cNvSpPr txBox="1">
            <a:spLocks noGrp="1"/>
          </p:cNvSpPr>
          <p:nvPr>
            <p:ph type="title"/>
          </p:nvPr>
        </p:nvSpPr>
        <p:spPr>
          <a:xfrm>
            <a:off x="952500" y="-481615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Блочные элементы</a:t>
            </a:r>
          </a:p>
        </p:txBody>
      </p:sp>
      <p:sp>
        <p:nvSpPr>
          <p:cNvPr id="331" name="width - ширина блока…"/>
          <p:cNvSpPr txBox="1">
            <a:spLocks noGrp="1"/>
          </p:cNvSpPr>
          <p:nvPr>
            <p:ph type="body" sz="half" idx="1"/>
          </p:nvPr>
        </p:nvSpPr>
        <p:spPr>
          <a:xfrm>
            <a:off x="952500" y="4069269"/>
            <a:ext cx="7490386" cy="4925972"/>
          </a:xfrm>
          <a:prstGeom prst="rect">
            <a:avLst/>
          </a:prstGeom>
        </p:spPr>
        <p:txBody>
          <a:bodyPr/>
          <a:lstStyle/>
          <a:p>
            <a:pPr marL="355600" indent="-355600" defTabSz="467359">
              <a:spcBef>
                <a:spcPts val="3300"/>
              </a:spcBef>
              <a:defRPr sz="288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width</a:t>
            </a:r>
            <a:r>
              <a:t> - ширина блока</a:t>
            </a:r>
          </a:p>
          <a:p>
            <a:pPr marL="355600" indent="-355600" defTabSz="467359">
              <a:spcBef>
                <a:spcPts val="3300"/>
              </a:spcBef>
              <a:defRPr sz="288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height</a:t>
            </a:r>
            <a:r>
              <a:t> - высота блока</a:t>
            </a:r>
          </a:p>
          <a:p>
            <a:pPr marL="355600" indent="-355600" defTabSz="467359">
              <a:spcBef>
                <a:spcPts val="3300"/>
              </a:spcBef>
              <a:defRPr sz="288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border</a:t>
            </a:r>
            <a:r>
              <a:t> - рамка</a:t>
            </a:r>
          </a:p>
          <a:p>
            <a:pPr marL="355600" indent="-355600" defTabSz="467359">
              <a:spcBef>
                <a:spcPts val="3300"/>
              </a:spcBef>
              <a:defRPr sz="288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padding</a:t>
            </a:r>
            <a:r>
              <a:t> - отступ от границы блока до содержимого</a:t>
            </a:r>
          </a:p>
          <a:p>
            <a:pPr marL="355600" indent="-355600" defTabSz="467359">
              <a:spcBef>
                <a:spcPts val="3300"/>
              </a:spcBef>
              <a:defRPr sz="288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margin</a:t>
            </a:r>
            <a:r>
              <a:t> - отступ между границами блока и его родителем и соседям</a:t>
            </a:r>
          </a:p>
        </p:txBody>
      </p:sp>
      <p:sp>
        <p:nvSpPr>
          <p:cNvPr id="332" name="К свойствам блочной модели относят те, которые влияют на размер элемента."/>
          <p:cNvSpPr txBox="1"/>
          <p:nvPr/>
        </p:nvSpPr>
        <p:spPr>
          <a:xfrm>
            <a:off x="952500" y="2071237"/>
            <a:ext cx="7490386" cy="1787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spcBef>
                <a:spcPts val="4200"/>
              </a:spcBef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К свойствам блочной модели относят те, которые влияют на размер элемента.</a:t>
            </a:r>
          </a:p>
        </p:txBody>
      </p:sp>
      <p:pic>
        <p:nvPicPr>
          <p:cNvPr id="333" name="margin-box-model.gif" descr="margin-box-model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63395" y="3106295"/>
            <a:ext cx="6002442" cy="3541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note.png" descr="no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1693" y="174029"/>
            <a:ext cx="3667002" cy="3667002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Инлайновые элемент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Инлайновые элементы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Инлайновые элементы"/>
          <p:cNvSpPr txBox="1">
            <a:spLocks noGrp="1"/>
          </p:cNvSpPr>
          <p:nvPr>
            <p:ph type="title"/>
          </p:nvPr>
        </p:nvSpPr>
        <p:spPr>
          <a:xfrm>
            <a:off x="952500" y="-292183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Инлайновые элементы</a:t>
            </a:r>
          </a:p>
        </p:txBody>
      </p:sp>
      <p:sp>
        <p:nvSpPr>
          <p:cNvPr id="339" name="Инлайновые = строчные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Инлайновые = строчные</a:t>
            </a:r>
          </a:p>
          <a:p>
            <a:r>
              <a:t>Высота и ширина зависят от содержимого</a:t>
            </a:r>
          </a:p>
          <a:p>
            <a:r>
              <a:t>Следуя друг за дружкой, инлайновые элементы будут идти в одной строке, не вызывая переноса</a:t>
            </a:r>
          </a:p>
          <a:p>
            <a:r>
              <a:t>Можно задавать только горизонтальные отступы</a:t>
            </a:r>
          </a:p>
          <a:p>
            <a:r>
              <a:t>К строчным элементам относятся такие теги как: &lt;a&gt;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, </a:t>
            </a:r>
            <a:r>
              <a:t>&lt;strong&gt;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, </a:t>
            </a:r>
            <a:r>
              <a:t>&lt;em&gt;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, </a:t>
            </a:r>
            <a:r>
              <a:t>&lt;span&gt;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Блочно-строчные элементы"/>
          <p:cNvSpPr txBox="1">
            <a:spLocks noGrp="1"/>
          </p:cNvSpPr>
          <p:nvPr>
            <p:ph type="title"/>
          </p:nvPr>
        </p:nvSpPr>
        <p:spPr>
          <a:xfrm>
            <a:off x="1540080" y="793422"/>
            <a:ext cx="10464801" cy="3302001"/>
          </a:xfrm>
          <a:prstGeom prst="rect">
            <a:avLst/>
          </a:prstGeom>
        </p:spPr>
        <p:txBody>
          <a:bodyPr/>
          <a:lstStyle/>
          <a:p>
            <a:r>
              <a:t>Блочно-строчные элементы</a:t>
            </a:r>
          </a:p>
        </p:txBody>
      </p:sp>
      <p:pic>
        <p:nvPicPr>
          <p:cNvPr id="34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581" y="5026009"/>
            <a:ext cx="5511801" cy="4343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Что такое CSS?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232886"/>
          </a:xfrm>
          <a:prstGeom prst="rect">
            <a:avLst/>
          </a:prstGeom>
          <a:ln w="9525">
            <a:round/>
          </a:ln>
        </p:spPr>
        <p:txBody>
          <a:bodyPr/>
          <a:lstStyle>
            <a:lvl1pPr>
              <a:defRPr sz="5100"/>
            </a:lvl1pPr>
          </a:lstStyle>
          <a:p>
            <a:r>
              <a:t>Что такое CSS? </a:t>
            </a:r>
          </a:p>
        </p:txBody>
      </p:sp>
      <p:sp>
        <p:nvSpPr>
          <p:cNvPr id="187" name="Cascading Style Sheets - каскадные таблицы стилей…"/>
          <p:cNvSpPr txBox="1">
            <a:spLocks noGrp="1"/>
          </p:cNvSpPr>
          <p:nvPr>
            <p:ph type="body" sz="quarter" idx="1"/>
          </p:nvPr>
        </p:nvSpPr>
        <p:spPr>
          <a:xfrm>
            <a:off x="952500" y="2590800"/>
            <a:ext cx="11099800" cy="2239946"/>
          </a:xfrm>
          <a:prstGeom prst="rect">
            <a:avLst/>
          </a:prstGeom>
        </p:spPr>
        <p:txBody>
          <a:bodyPr anchor="t"/>
          <a:lstStyle/>
          <a:p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Cascading Style Sheets</a:t>
            </a:r>
            <a:r>
              <a:t> - каскадные таблицы стилей</a:t>
            </a:r>
          </a:p>
          <a:p>
            <a:r>
              <a:t>CSS - язык, который используется для оформления внешнего вида HTML-документов</a:t>
            </a:r>
          </a:p>
        </p:txBody>
      </p:sp>
      <p:pic>
        <p:nvPicPr>
          <p:cNvPr id="188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8376" y="5228875"/>
            <a:ext cx="7148048" cy="4299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Блочно-строчные элементы"/>
          <p:cNvSpPr txBox="1">
            <a:spLocks noGrp="1"/>
          </p:cNvSpPr>
          <p:nvPr>
            <p:ph type="title"/>
          </p:nvPr>
        </p:nvSpPr>
        <p:spPr>
          <a:xfrm>
            <a:off x="952500" y="-429885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>
            <a:lvl1pPr defTabSz="490727">
              <a:defRPr sz="6719"/>
            </a:lvl1pPr>
          </a:lstStyle>
          <a:p>
            <a:r>
              <a:t>Блочно-строчные элементы</a:t>
            </a:r>
          </a:p>
        </p:txBody>
      </p:sp>
      <p:sp>
        <p:nvSpPr>
          <p:cNvPr id="345" name="Имеют форму прямоугольника…"/>
          <p:cNvSpPr txBox="1">
            <a:spLocks noGrp="1"/>
          </p:cNvSpPr>
          <p:nvPr>
            <p:ph type="body" idx="1"/>
          </p:nvPr>
        </p:nvSpPr>
        <p:spPr>
          <a:xfrm>
            <a:off x="965200" y="260350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Имеют форму прямоугольника</a:t>
            </a:r>
          </a:p>
          <a:p>
            <a:r>
              <a:t>Размеры определяются содержимым</a:t>
            </a:r>
          </a:p>
          <a:p>
            <a:r>
              <a:t>Размеры можно менять (width, height)</a:t>
            </a:r>
          </a:p>
          <a:p>
            <a:r>
              <a:t>Рисуются в той точке, в которой закончилась отрисовка предыдущего элемента, и не вызывает переноса за собой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Итого"/>
          <p:cNvSpPr txBox="1">
            <a:spLocks noGrp="1"/>
          </p:cNvSpPr>
          <p:nvPr>
            <p:ph type="title"/>
          </p:nvPr>
        </p:nvSpPr>
        <p:spPr>
          <a:xfrm>
            <a:off x="952500" y="114300"/>
            <a:ext cx="11099800" cy="2159000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Итого</a:t>
            </a:r>
          </a:p>
        </p:txBody>
      </p:sp>
      <p:sp>
        <p:nvSpPr>
          <p:cNvPr id="348" name="Блочная модель документа…"/>
          <p:cNvSpPr txBox="1">
            <a:spLocks noGrp="1"/>
          </p:cNvSpPr>
          <p:nvPr>
            <p:ph type="body" sz="quarter" idx="1"/>
          </p:nvPr>
        </p:nvSpPr>
        <p:spPr>
          <a:xfrm>
            <a:off x="113079" y="2641338"/>
            <a:ext cx="5931124" cy="2974775"/>
          </a:xfrm>
          <a:prstGeom prst="rect">
            <a:avLst/>
          </a:prstGeom>
        </p:spPr>
        <p:txBody>
          <a:bodyPr anchor="t"/>
          <a:lstStyle/>
          <a:p>
            <a:pPr marL="355600" indent="-355600" defTabSz="467359">
              <a:spcBef>
                <a:spcPts val="3300"/>
              </a:spcBef>
              <a:defRPr sz="2560"/>
            </a:pPr>
            <a:r>
              <a:t>Блочная модель документа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display: block;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display: inline;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display: inline-block; </a:t>
            </a:r>
          </a:p>
        </p:txBody>
      </p:sp>
      <p:pic>
        <p:nvPicPr>
          <p:cNvPr id="349" name="main-qimg-e7e292c05a26ee217ccca788c8236b59.png" descr="main-qimg-e7e292c05a26ee217ccca788c8236b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350" name="Свойства блочной модели:…"/>
          <p:cNvSpPr txBox="1"/>
          <p:nvPr/>
        </p:nvSpPr>
        <p:spPr>
          <a:xfrm>
            <a:off x="6182906" y="2437661"/>
            <a:ext cx="6781254" cy="4878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 defTabSz="385572">
              <a:spcBef>
                <a:spcPts val="2700"/>
              </a:spcBef>
              <a:defRPr sz="2376">
                <a:latin typeface="Helvetica"/>
                <a:ea typeface="Helvetica"/>
                <a:cs typeface="Helvetica"/>
                <a:sym typeface="Helvetica"/>
              </a:defRPr>
            </a:pPr>
            <a:r>
              <a:t>Свойства блочной модели:</a:t>
            </a:r>
          </a:p>
          <a:p>
            <a:pPr marL="293370" indent="-293370" algn="l" defTabSz="385572">
              <a:spcBef>
                <a:spcPts val="2700"/>
              </a:spcBef>
              <a:buSzPct val="75000"/>
              <a:buChar char="•"/>
              <a:defRPr sz="2376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width</a:t>
            </a:r>
            <a:r>
              <a:t> - ширина блока</a:t>
            </a:r>
          </a:p>
          <a:p>
            <a:pPr marL="293370" indent="-293370" algn="l" defTabSz="385572">
              <a:spcBef>
                <a:spcPts val="2700"/>
              </a:spcBef>
              <a:buSzPct val="75000"/>
              <a:buChar char="•"/>
              <a:defRPr sz="2376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height</a:t>
            </a:r>
            <a:r>
              <a:t> - высота блока</a:t>
            </a:r>
          </a:p>
          <a:p>
            <a:pPr marL="293370" indent="-293370" algn="l" defTabSz="385572">
              <a:spcBef>
                <a:spcPts val="2700"/>
              </a:spcBef>
              <a:buSzPct val="75000"/>
              <a:buChar char="•"/>
              <a:defRPr sz="2376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border</a:t>
            </a:r>
            <a:r>
              <a:t> - рамка</a:t>
            </a:r>
          </a:p>
          <a:p>
            <a:pPr marL="293370" indent="-293370" algn="l" defTabSz="385572">
              <a:spcBef>
                <a:spcPts val="2700"/>
              </a:spcBef>
              <a:buSzPct val="75000"/>
              <a:buChar char="•"/>
              <a:defRPr sz="2376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padding</a:t>
            </a:r>
            <a:r>
              <a:t> - отступ от границы блока до содержимого</a:t>
            </a:r>
          </a:p>
          <a:p>
            <a:pPr marL="293370" indent="-293370" algn="l" defTabSz="385572">
              <a:spcBef>
                <a:spcPts val="2700"/>
              </a:spcBef>
              <a:buSzPct val="75000"/>
              <a:buChar char="•"/>
              <a:defRPr sz="2376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margin</a:t>
            </a:r>
            <a:r>
              <a:t> - отступ между границами блока и его родителем и соседям</a:t>
            </a:r>
          </a:p>
        </p:txBody>
      </p:sp>
      <p:pic>
        <p:nvPicPr>
          <p:cNvPr id="351" name="main-qimg-e7e292c05a26ee217ccca788c8236b59.png" descr="main-qimg-e7e292c05a26ee217ccca788c8236b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9710" y="6023480"/>
            <a:ext cx="3660159" cy="4007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Полный размер блока"/>
          <p:cNvSpPr txBox="1">
            <a:spLocks noGrp="1"/>
          </p:cNvSpPr>
          <p:nvPr>
            <p:ph type="title"/>
          </p:nvPr>
        </p:nvSpPr>
        <p:spPr>
          <a:xfrm>
            <a:off x="952500" y="103948"/>
            <a:ext cx="11099800" cy="1384005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Полный размер блока</a:t>
            </a:r>
          </a:p>
        </p:txBody>
      </p:sp>
      <p:sp>
        <p:nvSpPr>
          <p:cNvPr id="354" name="width - задает ширину содержимого…"/>
          <p:cNvSpPr txBox="1">
            <a:spLocks noGrp="1"/>
          </p:cNvSpPr>
          <p:nvPr>
            <p:ph type="body" sz="half" idx="1"/>
          </p:nvPr>
        </p:nvSpPr>
        <p:spPr>
          <a:xfrm>
            <a:off x="319331" y="2471733"/>
            <a:ext cx="12366138" cy="3336482"/>
          </a:xfrm>
          <a:prstGeom prst="rect">
            <a:avLst/>
          </a:prstGeom>
        </p:spPr>
        <p:txBody>
          <a:bodyPr anchor="t"/>
          <a:lstStyle/>
          <a:p>
            <a:pPr marL="435609" indent="-435609" defTabSz="572516">
              <a:spcBef>
                <a:spcPts val="4100"/>
              </a:spcBef>
              <a:defRPr sz="3528"/>
            </a:pPr>
            <a:r>
              <a:t>width - задает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ширину содержимого</a:t>
            </a:r>
          </a:p>
          <a:p>
            <a:pPr marL="435609" indent="-435609" defTabSz="572516">
              <a:spcBef>
                <a:spcPts val="4100"/>
              </a:spcBef>
              <a:defRPr sz="3528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Общая ширина</a:t>
            </a:r>
            <a:r>
              <a:t> блока = width + 2 * border + 2 * padding</a:t>
            </a:r>
          </a:p>
          <a:p>
            <a:pPr marL="435609" indent="-435609" defTabSz="572516">
              <a:spcBef>
                <a:spcPts val="4100"/>
              </a:spcBef>
              <a:defRPr sz="3528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margin</a:t>
            </a:r>
            <a:r>
              <a:t> не действует ни на общую ширину, ни на ширину содержания</a:t>
            </a:r>
          </a:p>
        </p:txBody>
      </p:sp>
      <p:pic>
        <p:nvPicPr>
          <p:cNvPr id="35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79" y="5880061"/>
            <a:ext cx="13141015" cy="3254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box-sizing: border-box"/>
          <p:cNvSpPr txBox="1">
            <a:spLocks noGrp="1"/>
          </p:cNvSpPr>
          <p:nvPr>
            <p:ph type="title"/>
          </p:nvPr>
        </p:nvSpPr>
        <p:spPr>
          <a:xfrm>
            <a:off x="952500" y="2490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box-sizing: border-box</a:t>
            </a:r>
          </a:p>
        </p:txBody>
      </p:sp>
      <p:pic>
        <p:nvPicPr>
          <p:cNvPr id="358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4429" y="2698750"/>
            <a:ext cx="6315943" cy="6108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Итого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Итого</a:t>
            </a:r>
          </a:p>
        </p:txBody>
      </p:sp>
      <p:sp>
        <p:nvSpPr>
          <p:cNvPr id="361" name="Таким образом, итоговое значение ширины и высоты элемента отличается от значений, задаваемых в width и height…"/>
          <p:cNvSpPr txBox="1">
            <a:spLocks noGrp="1"/>
          </p:cNvSpPr>
          <p:nvPr>
            <p:ph type="body" idx="1"/>
          </p:nvPr>
        </p:nvSpPr>
        <p:spPr>
          <a:xfrm>
            <a:off x="952500" y="3300802"/>
            <a:ext cx="11099800" cy="5576498"/>
          </a:xfrm>
          <a:prstGeom prst="rect">
            <a:avLst/>
          </a:prstGeom>
        </p:spPr>
        <p:txBody>
          <a:bodyPr/>
          <a:lstStyle/>
          <a:p>
            <a: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Таким образом, итоговое значение ширины и высоты элемента отличается от значений, задаваемых в width и height</a:t>
            </a:r>
          </a:p>
          <a:p>
            <a: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Мы можем влиять на это поведение через свойство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box-sizing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Оформление текста"/>
          <p:cNvSpPr txBox="1">
            <a:spLocks noGrp="1"/>
          </p:cNvSpPr>
          <p:nvPr>
            <p:ph type="title"/>
          </p:nvPr>
        </p:nvSpPr>
        <p:spPr>
          <a:xfrm>
            <a:off x="787400" y="14605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Оформление текста</a:t>
            </a:r>
          </a:p>
        </p:txBody>
      </p:sp>
      <p:pic>
        <p:nvPicPr>
          <p:cNvPr id="364" name="Type-Writer-Icon.png" descr="Type-Writer-Ic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33145" y="4107160"/>
            <a:ext cx="5295901" cy="529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font-size_different-units_thumb.png" descr="font-size_different-units_thumb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686691" y="-404136"/>
            <a:ext cx="5134091" cy="2887927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Абсолютные: 16px (пиксели)…"/>
          <p:cNvSpPr txBox="1">
            <a:spLocks noGrp="1"/>
          </p:cNvSpPr>
          <p:nvPr>
            <p:ph type="body" idx="1"/>
          </p:nvPr>
        </p:nvSpPr>
        <p:spPr>
          <a:xfrm>
            <a:off x="194769" y="2329875"/>
            <a:ext cx="11099801" cy="6286501"/>
          </a:xfrm>
          <a:prstGeom prst="rect">
            <a:avLst/>
          </a:prstGeom>
        </p:spPr>
        <p:txBody>
          <a:bodyPr anchor="t"/>
          <a:lstStyle/>
          <a:p>
            <a:r>
              <a:t>Абсолютные: 16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px</a:t>
            </a:r>
            <a:r>
              <a:t> (пиксели)</a:t>
            </a:r>
          </a:p>
          <a:p>
            <a:r>
              <a:t>Относительные: 0.5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em</a:t>
            </a:r>
            <a:r>
              <a:t>, 75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%</a:t>
            </a:r>
            <a:r>
              <a:t> (относительно размера шрифта родителя),</a:t>
            </a:r>
            <a:br/>
            <a:r>
              <a:rPr b="1">
                <a:latin typeface="Helvetica"/>
                <a:ea typeface="Helvetica"/>
                <a:cs typeface="Helvetica"/>
                <a:sym typeface="Helvetica"/>
              </a:rPr>
              <a:t>rem</a:t>
            </a:r>
            <a:r>
              <a:t> - относительно размера шрифта в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&lt;html&gt;</a:t>
            </a:r>
          </a:p>
          <a:p>
            <a:r>
              <a:t>1em = длине буквы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М</a:t>
            </a:r>
            <a:r>
              <a:t> в данном шрифте</a:t>
            </a:r>
          </a:p>
          <a:p>
            <a:r>
              <a:t>Словами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large, small, medium, larger, smaller</a:t>
            </a:r>
          </a:p>
        </p:txBody>
      </p:sp>
      <p:pic>
        <p:nvPicPr>
          <p:cNvPr id="368" name="font-size.png" descr="font-siz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3834" y="7353711"/>
            <a:ext cx="5067301" cy="241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font-family"/>
          <p:cNvSpPr txBox="1">
            <a:spLocks noGrp="1"/>
          </p:cNvSpPr>
          <p:nvPr>
            <p:ph type="title"/>
          </p:nvPr>
        </p:nvSpPr>
        <p:spPr>
          <a:xfrm>
            <a:off x="952500" y="2490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font-family</a:t>
            </a:r>
          </a:p>
        </p:txBody>
      </p:sp>
      <p:sp>
        <p:nvSpPr>
          <p:cNvPr id="371" name="Определяет шрифт и/или семейство шрифтов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7015947"/>
          </a:xfrm>
          <a:prstGeom prst="rect">
            <a:avLst/>
          </a:prstGeom>
        </p:spPr>
        <p:txBody>
          <a:bodyPr/>
          <a:lstStyle/>
          <a:p>
            <a:r>
              <a:t>Определяет шрифт и/или семейство шрифтов</a:t>
            </a:r>
          </a:p>
          <a:p>
            <a:r>
              <a:t>Выглядит так: </a:t>
            </a:r>
            <a:br/>
            <a:r>
              <a:rPr b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rPr>
              <a:t>font-family: "Times New Roman"</a:t>
            </a:r>
            <a:r>
              <a:rPr>
                <a:solidFill>
                  <a:srgbClr val="0365C0"/>
                </a:solidFill>
              </a:rPr>
              <a:t>;</a:t>
            </a:r>
            <a:r>
              <a:t/>
            </a:r>
            <a:br/>
            <a:r>
              <a:rPr b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rPr>
              <a:t>font-family: </a:t>
            </a:r>
            <a:r>
              <a:rPr b="1">
                <a:solidFill>
                  <a:schemeClr val="accent1">
                    <a:lumOff val="-13575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'Cuprum', ‘Aria', sans-serif;</a:t>
            </a:r>
            <a:endParaRPr b="1">
              <a:solidFill>
                <a:srgbClr val="0365C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r>
              <a:t>Перечисляются шрифты с самого желанного и далее в сторону деградации - в таком порядке их считывает браузер.</a:t>
            </a:r>
          </a:p>
          <a:p>
            <a:r>
              <a:t>Последним указывают тип шрифта, как самый запасной вариант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font-family: 'Open Sans', Helvetica, sans-serif"/>
          <p:cNvSpPr txBox="1">
            <a:spLocks noGrp="1"/>
          </p:cNvSpPr>
          <p:nvPr>
            <p:ph type="title"/>
          </p:nvPr>
        </p:nvSpPr>
        <p:spPr>
          <a:xfrm>
            <a:off x="1143000" y="1422400"/>
            <a:ext cx="10464800" cy="3302000"/>
          </a:xfrm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t>font-family: 'Open Sans', Helvetica, sans-serif</a:t>
            </a:r>
          </a:p>
        </p:txBody>
      </p:sp>
      <p:pic>
        <p:nvPicPr>
          <p:cNvPr id="374" name="6c46dee243efad95c37e868a35505daf.png" descr="6c46dee243efad95c37e868a35505da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320" y="6271914"/>
            <a:ext cx="9245601" cy="421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Оформление текст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Оформление текста</a:t>
            </a:r>
          </a:p>
        </p:txBody>
      </p:sp>
      <p:sp>
        <p:nvSpPr>
          <p:cNvPr id="377" name="font-siz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font-size</a:t>
            </a:r>
          </a:p>
          <a:p>
            <a:r>
              <a:t>font-family</a:t>
            </a:r>
          </a:p>
          <a:p>
            <a:r>
              <a:t>line-height</a:t>
            </a:r>
          </a:p>
          <a:p>
            <a:r>
              <a:t>font-weight</a:t>
            </a:r>
          </a:p>
          <a:p>
            <a:r>
              <a:t>font-style</a:t>
            </a:r>
          </a:p>
          <a:p>
            <a:r>
              <a:t>color</a:t>
            </a:r>
          </a:p>
        </p:txBody>
      </p:sp>
      <p:pic>
        <p:nvPicPr>
          <p:cNvPr id="378" name="846024_internet_512x512.png" descr="846024_internet_512x5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4529" y="2495550"/>
            <a:ext cx="6502401" cy="650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SS-правило"/>
          <p:cNvSpPr txBox="1">
            <a:spLocks noGrp="1"/>
          </p:cNvSpPr>
          <p:nvPr>
            <p:ph type="title"/>
          </p:nvPr>
        </p:nvSpPr>
        <p:spPr>
          <a:xfrm>
            <a:off x="952500" y="148759"/>
            <a:ext cx="11099800" cy="1232886"/>
          </a:xfrm>
          <a:prstGeom prst="rect">
            <a:avLst/>
          </a:prstGeom>
          <a:ln w="9525">
            <a:round/>
          </a:ln>
        </p:spPr>
        <p:txBody>
          <a:bodyPr/>
          <a:lstStyle>
            <a:lvl1pPr>
              <a:defRPr sz="5100"/>
            </a:lvl1pPr>
          </a:lstStyle>
          <a:p>
            <a:r>
              <a:t>CSS-правило </a:t>
            </a:r>
          </a:p>
        </p:txBody>
      </p:sp>
      <p:sp>
        <p:nvSpPr>
          <p:cNvPr id="191" name="Стили страницы формируются с помощью списка CSS-правил"/>
          <p:cNvSpPr txBox="1">
            <a:spLocks noGrp="1"/>
          </p:cNvSpPr>
          <p:nvPr>
            <p:ph type="body" sz="quarter" idx="1"/>
          </p:nvPr>
        </p:nvSpPr>
        <p:spPr>
          <a:xfrm>
            <a:off x="952500" y="2590800"/>
            <a:ext cx="11099800" cy="1065559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</a:lstStyle>
          <a:p>
            <a:r>
              <a:t>Стили страницы формируются с помощью списка CSS-правил</a:t>
            </a:r>
          </a:p>
        </p:txBody>
      </p:sp>
      <p:pic>
        <p:nvPicPr>
          <p:cNvPr id="19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831" y="4446413"/>
            <a:ext cx="4806679" cy="3092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34592" y="6179134"/>
            <a:ext cx="7670431" cy="3373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line-height"/>
          <p:cNvSpPr txBox="1">
            <a:spLocks noGrp="1"/>
          </p:cNvSpPr>
          <p:nvPr>
            <p:ph type="title"/>
          </p:nvPr>
        </p:nvSpPr>
        <p:spPr>
          <a:xfrm>
            <a:off x="952500" y="-376375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line-height</a:t>
            </a:r>
          </a:p>
        </p:txBody>
      </p:sp>
      <p:pic>
        <p:nvPicPr>
          <p:cNvPr id="381" name="font-size-line-height.png" descr="font-size-line-heigh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22442" y="2247743"/>
            <a:ext cx="4692832" cy="3099587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Межстрочный интервал/высота строки…"/>
          <p:cNvSpPr txBox="1">
            <a:spLocks noGrp="1"/>
          </p:cNvSpPr>
          <p:nvPr>
            <p:ph type="body" sz="half" idx="4294967295"/>
          </p:nvPr>
        </p:nvSpPr>
        <p:spPr>
          <a:xfrm>
            <a:off x="952500" y="2603500"/>
            <a:ext cx="6936805" cy="7003533"/>
          </a:xfrm>
          <a:prstGeom prst="rect">
            <a:avLst/>
          </a:prstGeom>
        </p:spPr>
        <p:txBody>
          <a:bodyPr anchor="t"/>
          <a:lstStyle/>
          <a:p>
            <a: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Межстрочный интервал/высота строки</a:t>
            </a:r>
          </a:p>
          <a:p>
            <a: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line-height: 3.5</a:t>
            </a:r>
            <a:r>
              <a:t>; - множитель</a:t>
            </a:r>
          </a:p>
          <a:p>
            <a: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line-height: normal;</a:t>
            </a:r>
            <a:r>
              <a:t> - автоматический расчет</a:t>
            </a:r>
          </a:p>
          <a:p>
            <a: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line-height: 150%;</a:t>
            </a:r>
          </a:p>
          <a:p>
            <a: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line-height: 2em;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Прочее"/>
          <p:cNvSpPr txBox="1">
            <a:spLocks noGrp="1"/>
          </p:cNvSpPr>
          <p:nvPr>
            <p:ph type="title"/>
          </p:nvPr>
        </p:nvSpPr>
        <p:spPr>
          <a:xfrm>
            <a:off x="952500" y="-481615"/>
            <a:ext cx="11099800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Прочее</a:t>
            </a:r>
          </a:p>
        </p:txBody>
      </p:sp>
      <p:sp>
        <p:nvSpPr>
          <p:cNvPr id="385" name="font-weight - насыщенность (жирность) шрифта: bold/normal/bolder/lighter…"/>
          <p:cNvSpPr txBox="1">
            <a:spLocks noGrp="1"/>
          </p:cNvSpPr>
          <p:nvPr>
            <p:ph type="body" idx="1"/>
          </p:nvPr>
        </p:nvSpPr>
        <p:spPr>
          <a:xfrm>
            <a:off x="952500" y="173355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font-weight - насыщенность (жирность) шрифта:</a:t>
            </a:r>
            <a:br/>
            <a:r>
              <a:rPr b="1">
                <a:latin typeface="Helvetica"/>
                <a:ea typeface="Helvetica"/>
                <a:cs typeface="Helvetica"/>
                <a:sym typeface="Helvetica"/>
              </a:rPr>
              <a:t>bold/normal/bolder/lighter</a:t>
            </a:r>
          </a:p>
          <a:p>
            <a:r>
              <a:t>font-style - начертание: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normal /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italic</a:t>
            </a:r>
          </a:p>
          <a:p>
            <a:pPr>
              <a:defRPr b="1"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color: #ab12ff</a:t>
            </a:r>
          </a:p>
        </p:txBody>
      </p:sp>
      <p:pic>
        <p:nvPicPr>
          <p:cNvPr id="386" name="font-weight.png" descr="font-weigh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0958" y="5535998"/>
            <a:ext cx="7939001" cy="4251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Еще свойства для текста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z="7360"/>
            </a:lvl1pPr>
          </a:lstStyle>
          <a:p>
            <a:r>
              <a:t>Еще свойства для текста:</a:t>
            </a:r>
          </a:p>
        </p:txBody>
      </p:sp>
      <p:sp>
        <p:nvSpPr>
          <p:cNvPr id="389" name="text-transform - регист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text-transform - регистр </a:t>
            </a:r>
          </a:p>
          <a:p>
            <a:r>
              <a:t>text-decoration - подчеркивание/перечеркивание</a:t>
            </a:r>
          </a:p>
          <a:p>
            <a:r>
              <a:t>text-shadow - тень</a:t>
            </a:r>
          </a:p>
          <a:p>
            <a:r>
              <a:t>white-space - управляет пробелами</a:t>
            </a:r>
          </a:p>
          <a:p>
            <a:r>
              <a:t>text-align - выравнивание по горизонтали </a:t>
            </a:r>
          </a:p>
          <a:p>
            <a:r>
              <a:t> vertical-align - выравнивание по вертикали 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Подведем итог.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Подведем итог.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Спасибо за внимание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Спасибо за внимание!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CSS is awesome.jpg" descr="CSS is awesome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0937" r="10937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Заголовок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8" name="Текстовый блок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Дополнение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Дополнение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Значен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Значения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ss-правило"/>
          <p:cNvSpPr txBox="1">
            <a:spLocks noGrp="1"/>
          </p:cNvSpPr>
          <p:nvPr>
            <p:ph type="title"/>
          </p:nvPr>
        </p:nvSpPr>
        <p:spPr>
          <a:xfrm>
            <a:off x="952500" y="107730"/>
            <a:ext cx="11099800" cy="1475104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css-правило</a:t>
            </a:r>
          </a:p>
        </p:txBody>
      </p:sp>
      <p:sp>
        <p:nvSpPr>
          <p:cNvPr id="405" name=".main-content h1{…"/>
          <p:cNvSpPr txBox="1"/>
          <p:nvPr/>
        </p:nvSpPr>
        <p:spPr>
          <a:xfrm>
            <a:off x="4108527" y="2721939"/>
            <a:ext cx="4408881" cy="283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.main-content h1</a:t>
            </a:r>
            <a:r>
              <a:t>{</a:t>
            </a:r>
          </a:p>
          <a:p>
            <a:pPr algn="l"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	color: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#ace503</a:t>
            </a:r>
            <a:r>
              <a:t>;</a:t>
            </a:r>
          </a:p>
          <a:p>
            <a:pPr algn="l"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	font-size: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20px</a:t>
            </a:r>
            <a:r>
              <a:t>;</a:t>
            </a:r>
          </a:p>
          <a:p>
            <a:pPr algn="l"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	position: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relative</a:t>
            </a:r>
            <a:r>
              <a:t>;</a:t>
            </a:r>
          </a:p>
          <a:p>
            <a:pPr algn="l"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}</a:t>
            </a:r>
          </a:p>
        </p:txBody>
      </p:sp>
      <p:sp>
        <p:nvSpPr>
          <p:cNvPr id="406" name="Селектор, далее в фигурных скобках правила…"/>
          <p:cNvSpPr txBox="1"/>
          <p:nvPr/>
        </p:nvSpPr>
        <p:spPr>
          <a:xfrm>
            <a:off x="956767" y="7073900"/>
            <a:ext cx="1002456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Селектор, далее в фигурных скобках правила </a:t>
            </a:r>
          </a:p>
          <a:p>
            <a:pPr algn="l"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в виде пар ключ: значение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Селекторы"/>
          <p:cNvSpPr txBox="1">
            <a:spLocks noGrp="1"/>
          </p:cNvSpPr>
          <p:nvPr>
            <p:ph type="title"/>
          </p:nvPr>
        </p:nvSpPr>
        <p:spPr>
          <a:xfrm>
            <a:off x="952500" y="148759"/>
            <a:ext cx="11099800" cy="1232886"/>
          </a:xfrm>
          <a:prstGeom prst="rect">
            <a:avLst/>
          </a:prstGeom>
          <a:ln w="9525">
            <a:round/>
          </a:ln>
        </p:spPr>
        <p:txBody>
          <a:bodyPr/>
          <a:lstStyle>
            <a:lvl1pPr>
              <a:defRPr sz="5100"/>
            </a:lvl1pPr>
          </a:lstStyle>
          <a:p>
            <a:r>
              <a:t>Селекторы</a:t>
            </a:r>
          </a:p>
        </p:txBody>
      </p:sp>
      <p:pic>
        <p:nvPicPr>
          <p:cNvPr id="19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2568" y="2238580"/>
            <a:ext cx="9103269" cy="38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8570" y="2238580"/>
            <a:ext cx="4946667" cy="385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Селекторы определяют, к какому элементу применить CSS-правило."/>
          <p:cNvSpPr txBox="1"/>
          <p:nvPr/>
        </p:nvSpPr>
        <p:spPr>
          <a:xfrm>
            <a:off x="552586" y="7242423"/>
            <a:ext cx="11304609" cy="117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444500" indent="-444500" algn="l">
              <a:spcBef>
                <a:spcPts val="4200"/>
              </a:spcBef>
              <a:buSzPct val="145000"/>
              <a:buChar char="•"/>
              <a:defRPr sz="3200" b="0"/>
            </a:lvl1pPr>
          </a:lstStyle>
          <a:p>
            <a:r>
              <a:t>Селекторы определяют, к какому элементу применить CSS-правило.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Какие бывают значения?"/>
          <p:cNvSpPr txBox="1">
            <a:spLocks noGrp="1"/>
          </p:cNvSpPr>
          <p:nvPr>
            <p:ph type="title"/>
          </p:nvPr>
        </p:nvSpPr>
        <p:spPr>
          <a:xfrm>
            <a:off x="952500" y="114300"/>
            <a:ext cx="11099800" cy="2159000"/>
          </a:xfrm>
          <a:prstGeom prst="rect">
            <a:avLst/>
          </a:prstGeom>
          <a:ln w="9525">
            <a:round/>
          </a:ln>
        </p:spPr>
        <p:txBody>
          <a:bodyPr/>
          <a:lstStyle>
            <a:lvl1pPr defTabSz="490727">
              <a:defRPr sz="6719"/>
            </a:lvl1pPr>
          </a:lstStyle>
          <a:p>
            <a:r>
              <a:t> Какие бывают значения?</a:t>
            </a:r>
          </a:p>
        </p:txBody>
      </p:sp>
      <p:sp>
        <p:nvSpPr>
          <p:cNvPr id="409" name="Абсолютные - твердые .adv-text {     font-size: 18px; }…"/>
          <p:cNvSpPr txBox="1">
            <a:spLocks noGrp="1"/>
          </p:cNvSpPr>
          <p:nvPr>
            <p:ph type="body" idx="1"/>
          </p:nvPr>
        </p:nvSpPr>
        <p:spPr>
          <a:xfrm>
            <a:off x="952500" y="2780232"/>
            <a:ext cx="11099800" cy="6286501"/>
          </a:xfrm>
          <a:prstGeom prst="rect">
            <a:avLst/>
          </a:prstGeom>
        </p:spPr>
        <p:txBody>
          <a:bodyPr anchor="t"/>
          <a:lstStyle/>
          <a:p>
            <a:pPr marL="395604" indent="-395604" defTabSz="519937">
              <a:spcBef>
                <a:spcPts val="3700"/>
              </a:spcBef>
              <a:defRPr sz="2848"/>
            </a:pPr>
            <a:r>
              <a:rPr b="1"/>
              <a:t>Абсолютные</a:t>
            </a:r>
            <a:r>
              <a:t> - твердые</a:t>
            </a:r>
            <a:br/>
            <a:r>
              <a:rPr i="1"/>
              <a:t>.adv-text {</a:t>
            </a:r>
            <a:br>
              <a:rPr i="1"/>
            </a:br>
            <a:r>
              <a:rPr i="1"/>
              <a:t>    font-size: </a:t>
            </a:r>
            <a:r>
              <a:rPr b="1" i="1"/>
              <a:t>18px</a:t>
            </a:r>
            <a:r>
              <a:rPr i="1"/>
              <a:t>;</a:t>
            </a:r>
            <a:br>
              <a:rPr i="1"/>
            </a:br>
            <a:r>
              <a:rPr i="1"/>
              <a:t>}</a:t>
            </a:r>
          </a:p>
          <a:p>
            <a:pPr marL="395604" indent="-395604" defTabSz="519937">
              <a:spcBef>
                <a:spcPts val="3700"/>
              </a:spcBef>
              <a:defRPr sz="2848"/>
            </a:pPr>
            <a:r>
              <a:rPr b="1"/>
              <a:t>Относительные</a:t>
            </a:r>
            <a:r>
              <a:t> - зависят от других значений. Для разных типов элементов правила вычисления % различны.</a:t>
            </a:r>
            <a:br/>
            <a:r>
              <a:rPr i="1"/>
              <a:t>.adv-text-container {</a:t>
            </a:r>
            <a:br>
              <a:rPr i="1"/>
            </a:br>
            <a:r>
              <a:rPr i="1"/>
              <a:t>    width: </a:t>
            </a:r>
            <a:r>
              <a:rPr b="1" i="1"/>
              <a:t>65%</a:t>
            </a:r>
            <a:r>
              <a:rPr i="1"/>
              <a:t>;</a:t>
            </a:r>
            <a:br>
              <a:rPr i="1"/>
            </a:br>
            <a:r>
              <a:rPr i="1"/>
              <a:t>    height: </a:t>
            </a:r>
            <a:r>
              <a:rPr b="1" i="1"/>
              <a:t>100vh</a:t>
            </a:r>
            <a:r>
              <a:rPr i="1"/>
              <a:t>;</a:t>
            </a:r>
            <a:br>
              <a:rPr i="1"/>
            </a:br>
            <a:r>
              <a:rPr i="1"/>
              <a:t>}</a:t>
            </a:r>
          </a:p>
          <a:p>
            <a:pPr marL="395604" indent="-395604" defTabSz="519937">
              <a:spcBef>
                <a:spcPts val="3700"/>
              </a:spcBef>
              <a:defRPr sz="2848"/>
            </a:pPr>
            <a:r>
              <a:t>При отрисовке страницы все относительные значения становятся абсолютными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Размеры"/>
          <p:cNvSpPr txBox="1">
            <a:spLocks noGrp="1"/>
          </p:cNvSpPr>
          <p:nvPr>
            <p:ph type="title"/>
          </p:nvPr>
        </p:nvSpPr>
        <p:spPr>
          <a:xfrm>
            <a:off x="131625" y="149827"/>
            <a:ext cx="8365772" cy="2130964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Размеры</a:t>
            </a:r>
          </a:p>
        </p:txBody>
      </p:sp>
      <p:sp>
        <p:nvSpPr>
          <p:cNvPr id="412" name="Пиксели 20px…"/>
          <p:cNvSpPr txBox="1">
            <a:spLocks noGrp="1"/>
          </p:cNvSpPr>
          <p:nvPr>
            <p:ph type="body" idx="1"/>
          </p:nvPr>
        </p:nvSpPr>
        <p:spPr>
          <a:xfrm>
            <a:off x="510490" y="2883474"/>
            <a:ext cx="11099801" cy="6286501"/>
          </a:xfrm>
          <a:prstGeom prst="rect">
            <a:avLst/>
          </a:prstGeom>
        </p:spPr>
        <p:txBody>
          <a:bodyPr/>
          <a:lstStyle/>
          <a:p>
            <a:pPr marL="417830" indent="-417830" defTabSz="549148">
              <a:spcBef>
                <a:spcPts val="3900"/>
              </a:spcBef>
              <a:defRPr sz="3384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Пиксели</a:t>
            </a:r>
            <a:r>
              <a:t> 20px</a:t>
            </a:r>
          </a:p>
          <a:p>
            <a:pPr marL="417830" indent="-417830" defTabSz="549148">
              <a:spcBef>
                <a:spcPts val="3900"/>
              </a:spcBef>
              <a:defRPr sz="3384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em </a:t>
            </a:r>
            <a:r>
              <a:t>- 3em; - значение в пикселях вычисляется от размера шрифта родителя</a:t>
            </a:r>
          </a:p>
          <a:p>
            <a:pPr marL="417830" indent="-417830" defTabSz="549148">
              <a:spcBef>
                <a:spcPts val="3900"/>
              </a:spcBef>
              <a:defRPr sz="3384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rem</a:t>
            </a:r>
            <a:r>
              <a:t> - значение в пикселях вычисляется от размера шрифта корневого элемента (тега html)</a:t>
            </a:r>
          </a:p>
          <a:p>
            <a:pPr marL="417830" indent="-417830" defTabSz="549148">
              <a:spcBef>
                <a:spcPts val="3900"/>
              </a:spcBef>
              <a:defRPr sz="3384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%</a:t>
            </a:r>
            <a:r>
              <a:t> - как правило, значение вычисляется от аналогичного значения родителя - но бывает иначе</a:t>
            </a:r>
          </a:p>
          <a:p>
            <a:pPr marL="417830" indent="-417830" defTabSz="549148">
              <a:spcBef>
                <a:spcPts val="3900"/>
              </a:spcBef>
              <a:defRPr sz="3384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vh</a:t>
            </a:r>
            <a:r>
              <a:t>,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vw</a:t>
            </a:r>
            <a:r>
              <a:t> - от размеров области просмотра (viewport)</a:t>
            </a:r>
          </a:p>
        </p:txBody>
      </p:sp>
      <p:pic>
        <p:nvPicPr>
          <p:cNvPr id="413" name="Fit-To-Screen-512.png" descr="Fit-To-Screen-5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86285" y="-33779"/>
            <a:ext cx="3757490" cy="37574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Цвета color"/>
          <p:cNvSpPr txBox="1">
            <a:spLocks noGrp="1"/>
          </p:cNvSpPr>
          <p:nvPr>
            <p:ph type="title"/>
          </p:nvPr>
        </p:nvSpPr>
        <p:spPr>
          <a:xfrm>
            <a:off x="784115" y="-81702"/>
            <a:ext cx="11099801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Цвета color</a:t>
            </a:r>
          </a:p>
        </p:txBody>
      </p:sp>
      <p:sp>
        <p:nvSpPr>
          <p:cNvPr id="416" name="словами: red, lightcoral, green…"/>
          <p:cNvSpPr txBox="1">
            <a:spLocks noGrp="1"/>
          </p:cNvSpPr>
          <p:nvPr>
            <p:ph type="body" sz="half" idx="1"/>
          </p:nvPr>
        </p:nvSpPr>
        <p:spPr>
          <a:xfrm>
            <a:off x="236865" y="2771884"/>
            <a:ext cx="6403949" cy="6947048"/>
          </a:xfrm>
          <a:prstGeom prst="rect">
            <a:avLst/>
          </a:prstGeom>
        </p:spPr>
        <p:txBody>
          <a:bodyPr/>
          <a:lstStyle/>
          <a:p>
            <a:r>
              <a:t>словами: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red, lightcoral, green</a:t>
            </a:r>
          </a:p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rgb</a:t>
            </a:r>
            <a:r>
              <a:t>: #98dd43,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rgb</a:t>
            </a:r>
            <a:r>
              <a:t>(127,127,127),</a:t>
            </a:r>
            <a:br/>
            <a:r>
              <a:rPr b="1">
                <a:latin typeface="Helvetica"/>
                <a:ea typeface="Helvetica"/>
                <a:cs typeface="Helvetica"/>
                <a:sym typeface="Helvetica"/>
              </a:rPr>
              <a:t>rgba</a:t>
            </a:r>
            <a:r>
              <a:t>(255, 255, 0. 0.5)</a:t>
            </a:r>
          </a:p>
          <a:p>
            <a:r>
              <a:rPr b="1">
                <a:latin typeface="Helvetica"/>
                <a:ea typeface="Helvetica"/>
                <a:cs typeface="Helvetica"/>
                <a:sym typeface="Helvetica"/>
              </a:rPr>
              <a:t>hsl</a:t>
            </a:r>
            <a:r>
              <a:t>: hsl(159, 21%, 38%)</a:t>
            </a:r>
          </a:p>
        </p:txBody>
      </p:sp>
      <p:pic>
        <p:nvPicPr>
          <p:cNvPr id="417" name="514914608.jpg" descr="5149146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1878" y="3487518"/>
            <a:ext cx="6286501" cy="628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Ключевые слова"/>
          <p:cNvSpPr txBox="1">
            <a:spLocks noGrp="1"/>
          </p:cNvSpPr>
          <p:nvPr>
            <p:ph type="title"/>
          </p:nvPr>
        </p:nvSpPr>
        <p:spPr>
          <a:xfrm>
            <a:off x="784115" y="-81702"/>
            <a:ext cx="11099801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Ключевые слова</a:t>
            </a:r>
          </a:p>
        </p:txBody>
      </p:sp>
      <p:sp>
        <p:nvSpPr>
          <p:cNvPr id="420" name="display: block;…"/>
          <p:cNvSpPr txBox="1">
            <a:spLocks noGrp="1"/>
          </p:cNvSpPr>
          <p:nvPr>
            <p:ph type="body" idx="1"/>
          </p:nvPr>
        </p:nvSpPr>
        <p:spPr>
          <a:xfrm>
            <a:off x="236865" y="2771884"/>
            <a:ext cx="7682373" cy="6947048"/>
          </a:xfrm>
          <a:prstGeom prst="rect">
            <a:avLst/>
          </a:prstGeom>
        </p:spPr>
        <p:txBody>
          <a:bodyPr/>
          <a:lstStyle/>
          <a:p>
            <a:r>
              <a:t>display: block;</a:t>
            </a:r>
          </a:p>
          <a:p>
            <a:r>
              <a:t>vertical-align: top;</a:t>
            </a:r>
          </a:p>
          <a:p>
            <a: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color: red;</a:t>
            </a:r>
          </a:p>
          <a:p>
            <a:pPr>
              <a:defRPr strike="sngStrike"/>
            </a:pPr>
            <a:r>
              <a:t>text-decoration: line-through;</a:t>
            </a:r>
          </a:p>
          <a:p>
            <a:r>
              <a:t>TEXT-TRANSFORM: UPPERCASE;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Что, еще?"/>
          <p:cNvSpPr txBox="1">
            <a:spLocks noGrp="1"/>
          </p:cNvSpPr>
          <p:nvPr>
            <p:ph type="title"/>
          </p:nvPr>
        </p:nvSpPr>
        <p:spPr>
          <a:xfrm>
            <a:off x="784115" y="86682"/>
            <a:ext cx="11099801" cy="2159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r>
              <a:t>Что, еще?</a:t>
            </a:r>
          </a:p>
        </p:txBody>
      </p:sp>
      <p:sp>
        <p:nvSpPr>
          <p:cNvPr id="423" name="Функции width: calc(100%-10px);…"/>
          <p:cNvSpPr txBox="1">
            <a:spLocks noGrp="1"/>
          </p:cNvSpPr>
          <p:nvPr>
            <p:ph type="body" idx="1"/>
          </p:nvPr>
        </p:nvSpPr>
        <p:spPr>
          <a:xfrm>
            <a:off x="236865" y="2771884"/>
            <a:ext cx="11186301" cy="6947048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Функции</a:t>
            </a:r>
            <a:br/>
            <a:r>
              <a:rPr b="0" i="1"/>
              <a:t>width: calc(100%-10px);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Текст</a:t>
            </a:r>
            <a:br/>
            <a:r>
              <a:rPr b="0" i="1"/>
              <a:t>font-family: «Times New Roman»</a:t>
            </a:r>
          </a:p>
          <a:p>
            <a:r>
              <a:t>Есть еще, но об этом вы узнаете в следующих сериях</a:t>
            </a:r>
          </a:p>
        </p:txBody>
      </p:sp>
      <p:sp>
        <p:nvSpPr>
          <p:cNvPr id="424" name=".main-content h1{…"/>
          <p:cNvSpPr txBox="1"/>
          <p:nvPr/>
        </p:nvSpPr>
        <p:spPr>
          <a:xfrm>
            <a:off x="7960324" y="2700890"/>
            <a:ext cx="4408880" cy="283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.main-content h1</a:t>
            </a:r>
            <a:r>
              <a:t>{</a:t>
            </a:r>
          </a:p>
          <a:p>
            <a:pPr algn="l"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	color: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#ace503</a:t>
            </a:r>
            <a:r>
              <a:t>;</a:t>
            </a:r>
          </a:p>
          <a:p>
            <a:pPr algn="l"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	font-size: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20px</a:t>
            </a:r>
            <a:r>
              <a:t>;</a:t>
            </a:r>
          </a:p>
          <a:p>
            <a:pPr algn="l"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	position: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relative</a:t>
            </a:r>
            <a:r>
              <a:t>;</a:t>
            </a:r>
          </a:p>
          <a:p>
            <a:pPr algn="l"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}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two-employees-speaking_1133-99.jpg" descr="two-employees-speaking_1133-99.jpg"/>
          <p:cNvPicPr>
            <a:picLocks noChangeAspect="1"/>
          </p:cNvPicPr>
          <p:nvPr/>
        </p:nvPicPr>
        <p:blipFill>
          <a:blip r:embed="rId2">
            <a:extLst/>
          </a:blip>
          <a:srcRect t="13783" r="5990" b="22814"/>
          <a:stretch>
            <a:fillRect/>
          </a:stretch>
        </p:blipFill>
        <p:spPr>
          <a:xfrm>
            <a:off x="-2346" y="5460223"/>
            <a:ext cx="6442505" cy="4344954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Виды селекторов - различные варианты обращения к элементу"/>
          <p:cNvSpPr txBox="1">
            <a:spLocks noGrp="1"/>
          </p:cNvSpPr>
          <p:nvPr>
            <p:ph type="title"/>
          </p:nvPr>
        </p:nvSpPr>
        <p:spPr>
          <a:xfrm>
            <a:off x="1270000" y="236154"/>
            <a:ext cx="10464800" cy="3302001"/>
          </a:xfrm>
          <a:prstGeom prst="rect">
            <a:avLst/>
          </a:prstGeom>
        </p:spPr>
        <p:txBody>
          <a:bodyPr/>
          <a:lstStyle/>
          <a:p>
            <a:r>
              <a:t>Виды селекторов - </a:t>
            </a:r>
            <a:r>
              <a:rPr sz="6300"/>
              <a:t>различные варианты обращения к элементу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Селектор тега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232886"/>
          </a:xfrm>
          <a:prstGeom prst="rect">
            <a:avLst/>
          </a:prstGeom>
          <a:ln w="9525">
            <a:round/>
          </a:ln>
        </p:spPr>
        <p:txBody>
          <a:bodyPr/>
          <a:lstStyle>
            <a:lvl1pPr>
              <a:defRPr sz="5100"/>
            </a:lvl1pPr>
          </a:lstStyle>
          <a:p>
            <a:r>
              <a:t>Селектор тега</a:t>
            </a:r>
          </a:p>
        </p:txBody>
      </p:sp>
      <p:pic>
        <p:nvPicPr>
          <p:cNvPr id="2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69" y="2070196"/>
            <a:ext cx="9103269" cy="385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92856" y="2065856"/>
            <a:ext cx="3608580" cy="3858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40" y="6395107"/>
            <a:ext cx="7566970" cy="1908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Селектор класса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134696"/>
          </a:xfrm>
          <a:prstGeom prst="rect">
            <a:avLst/>
          </a:prstGeom>
          <a:ln w="9525">
            <a:round/>
          </a:ln>
        </p:spPr>
        <p:txBody>
          <a:bodyPr/>
          <a:lstStyle>
            <a:lvl1pPr>
              <a:defRPr sz="5100"/>
            </a:lvl1pPr>
          </a:lstStyle>
          <a:p>
            <a:r>
              <a:t>Селектор класса  </a:t>
            </a:r>
          </a:p>
        </p:txBody>
      </p:sp>
      <p:pic>
        <p:nvPicPr>
          <p:cNvPr id="20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056" y="2517548"/>
            <a:ext cx="9275425" cy="3265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200" y="5885766"/>
            <a:ext cx="4180236" cy="3858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89124" y="5954392"/>
            <a:ext cx="3919375" cy="3721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1034</Words>
  <Application>Microsoft Macintosh PowerPoint</Application>
  <PresentationFormat>Другой</PresentationFormat>
  <Paragraphs>225</Paragraphs>
  <Slides>64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3" baseType="lpstr">
      <vt:lpstr>Arial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Menlo</vt:lpstr>
      <vt:lpstr>White</vt:lpstr>
      <vt:lpstr>Презентация PowerPoint</vt:lpstr>
      <vt:lpstr>HTML + CSS</vt:lpstr>
      <vt:lpstr>HTML</vt:lpstr>
      <vt:lpstr>Что такое CSS? </vt:lpstr>
      <vt:lpstr>CSS-правило </vt:lpstr>
      <vt:lpstr>Селекторы</vt:lpstr>
      <vt:lpstr>Виды селекторов - различные варианты обращения к элементу</vt:lpstr>
      <vt:lpstr>Селектор тега</vt:lpstr>
      <vt:lpstr>Селектор класса  </vt:lpstr>
      <vt:lpstr>Контекстные(вложенные) селекторы</vt:lpstr>
      <vt:lpstr>Соседние селекторы</vt:lpstr>
      <vt:lpstr>Селекторы по родственным связям</vt:lpstr>
      <vt:lpstr>Псевдоклассы</vt:lpstr>
      <vt:lpstr>Псевдоклассы для ссылок</vt:lpstr>
      <vt:lpstr>&lt;a class="article-link" id="main-link" target=«_blank»&gt; &lt;li class="article-item"&gt;селекторы&lt;/li&gt; &lt;/a&gt;</vt:lpstr>
      <vt:lpstr>Итого</vt:lpstr>
      <vt:lpstr>Загадка?</vt:lpstr>
      <vt:lpstr>Каскадность</vt:lpstr>
      <vt:lpstr>Каскадность</vt:lpstr>
      <vt:lpstr>Специфичность</vt:lpstr>
      <vt:lpstr>Наследование</vt:lpstr>
      <vt:lpstr>Наследуемые стили</vt:lpstr>
      <vt:lpstr>Не все стили наследуются</vt:lpstr>
      <vt:lpstr>Не наследуются</vt:lpstr>
      <vt:lpstr>Способы подключения CSS</vt:lpstr>
      <vt:lpstr>Что в итоге?</vt:lpstr>
      <vt:lpstr>Презентация PowerPoint</vt:lpstr>
      <vt:lpstr>Блочная модель документа</vt:lpstr>
      <vt:lpstr>Блочные и строчные</vt:lpstr>
      <vt:lpstr>Блочные элементы</vt:lpstr>
      <vt:lpstr>Размеры блока</vt:lpstr>
      <vt:lpstr>border: 2px solid red;</vt:lpstr>
      <vt:lpstr>padding: 10px;</vt:lpstr>
      <vt:lpstr>margin: 10px;</vt:lpstr>
      <vt:lpstr>Загадка</vt:lpstr>
      <vt:lpstr>Блочные элементы</vt:lpstr>
      <vt:lpstr>Инлайновые элементы</vt:lpstr>
      <vt:lpstr>Инлайновые элементы</vt:lpstr>
      <vt:lpstr>Блочно-строчные элементы</vt:lpstr>
      <vt:lpstr>Блочно-строчные элементы</vt:lpstr>
      <vt:lpstr>Итого</vt:lpstr>
      <vt:lpstr>Полный размер блока</vt:lpstr>
      <vt:lpstr>box-sizing: border-box</vt:lpstr>
      <vt:lpstr>Итого</vt:lpstr>
      <vt:lpstr>Оформление текста</vt:lpstr>
      <vt:lpstr>Презентация PowerPoint</vt:lpstr>
      <vt:lpstr>font-family</vt:lpstr>
      <vt:lpstr>font-family: 'Open Sans', Helvetica, sans-serif</vt:lpstr>
      <vt:lpstr>Оформление текста</vt:lpstr>
      <vt:lpstr>line-height</vt:lpstr>
      <vt:lpstr>Прочее</vt:lpstr>
      <vt:lpstr>Еще свойства для текста:</vt:lpstr>
      <vt:lpstr>Подведем итог.</vt:lpstr>
      <vt:lpstr>Спасибо за внимание!</vt:lpstr>
      <vt:lpstr>Презентация PowerPoint</vt:lpstr>
      <vt:lpstr>Презентация PowerPoint</vt:lpstr>
      <vt:lpstr>Дополнение</vt:lpstr>
      <vt:lpstr>Значения</vt:lpstr>
      <vt:lpstr>css-правило</vt:lpstr>
      <vt:lpstr> Какие бывают значения?</vt:lpstr>
      <vt:lpstr>Размеры</vt:lpstr>
      <vt:lpstr>Цвета color</vt:lpstr>
      <vt:lpstr>Ключевые слова</vt:lpstr>
      <vt:lpstr>Что, еще?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Microsoft Office</cp:lastModifiedBy>
  <cp:revision>1</cp:revision>
  <dcterms:modified xsi:type="dcterms:W3CDTF">2019-03-12T08:36:01Z</dcterms:modified>
</cp:coreProperties>
</file>